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76" r:id="rId3"/>
    <p:sldId id="296" r:id="rId4"/>
    <p:sldId id="297" r:id="rId5"/>
    <p:sldId id="277" r:id="rId6"/>
    <p:sldId id="278" r:id="rId7"/>
    <p:sldId id="279" r:id="rId8"/>
    <p:sldId id="287" r:id="rId9"/>
    <p:sldId id="288" r:id="rId10"/>
    <p:sldId id="290" r:id="rId11"/>
    <p:sldId id="291" r:id="rId12"/>
    <p:sldId id="292" r:id="rId13"/>
    <p:sldId id="293" r:id="rId14"/>
    <p:sldId id="294" r:id="rId15"/>
    <p:sldId id="295" r:id="rId16"/>
    <p:sldId id="280" r:id="rId17"/>
    <p:sldId id="284" r:id="rId18"/>
    <p:sldId id="282" r:id="rId19"/>
    <p:sldId id="283" r:id="rId20"/>
    <p:sldId id="285" r:id="rId21"/>
    <p:sldId id="286" r:id="rId2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735"/>
    <p:restoredTop sz="94611"/>
  </p:normalViewPr>
  <p:slideViewPr>
    <p:cSldViewPr snapToGrid="0">
      <p:cViewPr varScale="1">
        <p:scale>
          <a:sx n="64" d="100"/>
          <a:sy n="64" d="100"/>
        </p:scale>
        <p:origin x="78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jeromedequillacq\Documents\documents%20Je&#769;ro&#770;me\apiculture\abeille%20Gasconne\frelon%20asiatique\23%2011%2023%20resultats%20enquete%20frelons%20asiatique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jeromedequillacq\Documents\documents%20Je&#769;ro&#770;me\apiculture\abeille%20Gasconne\frelon%20asiatique\23%2011%2023%20resultats%20enquete%20frelons%20asiatiques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jeromedequillacq\Documents\documents%20Je&#769;ro&#770;me\apiculture\abeille%20Gasconne\frelon%20asiatique\23%2011%2023%20resultats%20enquete%20frelons%20asiatiques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jeromedequillacq\Documents\documents%20Je&#769;ro&#770;me\apiculture\abeille%20Gasconne\frelon%20asiatique\23%2011%2023%20resultats%20enquete%20frelons%20asiatiques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jeromedequillacq\Documents\documents%20Je&#769;ro&#770;me\apiculture\abeille%20Gasconne\frelon%20asiatique\23%2011%2023%20resultats%20enquete%20frelons%20asiatiques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jeromedequillacq\Documents\documents%20Je&#769;ro&#770;me\apiculture\abeille%20Gasconne\frelon%20asiatique\23%2011%2023%20resultats%20enquete%20frelons%20asiatiques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jeromedequillacq\Documents\documents%20Je&#769;ro&#770;me\apiculture\abeille%20Gasconne\frelon%20asiatique\23%2011%2023%20resultats%20enquete%20frelons%20asiatiques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jeromedequillacq\Documents\documents%20Je&#769;ro&#770;me\apiculture\abeille%20Gasconne\frelon%20asiatique\23%2011%2023%20resultats%20enquete%20frelons%20asiatiques.xlsx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jeromedequillacq\Documents\documents%20Je&#769;ro&#770;me\apiculture\abeille%20Gasconne\frelon%20asiatique\23%2011%2023%20resultats%20enquete%20frelons%20asiatiques.xlsx" TargetMode="External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jeromedequillacq\Documents\documents%20Je&#769;ro&#770;me\apiculture\abeille%20Gasconne\frelon%20asiatique\23%2011%2023%20resultats%20enquete%20frelons%20asiatiques.xlsx" TargetMode="External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jeromedequillacq\Documents\documents%20Je&#769;ro&#770;me\apiculture\abeille%20Gasconne\frelon%20asiatique\23%2011%2023%20resultats%20enquete%20frelons%20asiatiques.xlsx" TargetMode="External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jeromedequillacq\Documents\documents%20Je&#769;ro&#770;me\apiculture\abeille%20Gasconne\frelon%20asiatique\23%2011%2023%20resultats%20enquete%20frelons%20asiatique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jeromedequillacq\Documents\documents%20Je&#769;ro&#770;me\apiculture\abeille%20Gasconne\frelon%20asiatique\23%2011%2023%20resultats%20enquete%20frelons%20asiatiques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jeromedequillacq\Documents\documents%20Je&#769;ro&#770;me\apiculture\abeille%20Gasconne\frelon%20asiatique\23%2011%2023%20resultats%20enquete%20frelons%20asiatiques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jeromedequillacq\Documents\documents%20Je&#769;ro&#770;me\apiculture\abeille%20Gasconne\frelon%20asiatique\23%2011%2023%20resultats%20enquete%20frelons%20asiatiques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jeromedequillacq\Documents\documents%20Je&#769;ro&#770;me\apiculture\abeille%20Gasconne\frelon%20asiatique\23%2011%2023%20resultats%20enquete%20frelons%20asiatiques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jeromedequillacq\Documents\documents%20Je&#769;ro&#770;me\apiculture\abeille%20Gasconne\frelon%20asiatique\23%2011%2023%20resultats%20enquete%20frelons%20asiatiques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jeromedequillacq\Documents\documents%20Je&#769;ro&#770;me\apiculture\abeille%20Gasconne\frelon%20asiatique\23%2011%2023%20resultats%20enquete%20frelons%20asiatiques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jeromedequillacq\Documents\documents%20Je&#769;ro&#770;me\apiculture\abeille%20Gasconne\frelon%20asiatique\23%2011%2023%20resultats%20enquete%20frelons%20asiatiques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722-4949-8A61-B9DDB5C7AAD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722-4949-8A61-B9DDB5C7AAD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722-4949-8A61-B9DDB5C7AAD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B722-4949-8A61-B9DDB5C7AAD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'données nombres'!$E$88:$E$91</c:f>
              <c:strCache>
                <c:ptCount val="4"/>
                <c:pt idx="0">
                  <c:v>Au plus 10 colonies</c:v>
                </c:pt>
                <c:pt idx="1">
                  <c:v>11 - 49 colonies</c:v>
                </c:pt>
                <c:pt idx="2">
                  <c:v>50 - 199 colonies</c:v>
                </c:pt>
                <c:pt idx="3">
                  <c:v>Au moins 200 colonies</c:v>
                </c:pt>
              </c:strCache>
            </c:strRef>
          </c:cat>
          <c:val>
            <c:numRef>
              <c:f>'données nombres'!$F$88:$F$91</c:f>
              <c:numCache>
                <c:formatCode>General</c:formatCode>
                <c:ptCount val="4"/>
                <c:pt idx="0">
                  <c:v>28</c:v>
                </c:pt>
                <c:pt idx="1">
                  <c:v>40</c:v>
                </c:pt>
                <c:pt idx="2">
                  <c:v>7</c:v>
                </c:pt>
                <c:pt idx="3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B722-4949-8A61-B9DDB5C7AAD4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 sz="1800"/>
              <a:t>mortalité</a:t>
            </a:r>
            <a:r>
              <a:rPr lang="fr-FR" sz="1800" baseline="0"/>
              <a:t> en moyenne de 5,6 ruches si rucher de 11 à 49 ruches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929-394D-B73A-1B4FA4F89B6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929-394D-B73A-1B4FA4F89B6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929-394D-B73A-1B4FA4F89B6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9929-394D-B73A-1B4FA4F89B64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9929-394D-B73A-1B4FA4F89B6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'données nombres'!$A$97:$A$101</c:f>
              <c:strCache>
                <c:ptCount val="5"/>
                <c:pt idx="0">
                  <c:v>aucune</c:v>
                </c:pt>
                <c:pt idx="1">
                  <c:v>de 1 à 3</c:v>
                </c:pt>
                <c:pt idx="2">
                  <c:v>de 4 à 6</c:v>
                </c:pt>
                <c:pt idx="3">
                  <c:v>de 7 à 10</c:v>
                </c:pt>
                <c:pt idx="4">
                  <c:v>plus de 10</c:v>
                </c:pt>
              </c:strCache>
            </c:strRef>
          </c:cat>
          <c:val>
            <c:numRef>
              <c:f>'données nombres'!$B$97:$B$101</c:f>
              <c:numCache>
                <c:formatCode>General</c:formatCode>
                <c:ptCount val="5"/>
                <c:pt idx="0">
                  <c:v>5</c:v>
                </c:pt>
                <c:pt idx="1">
                  <c:v>14</c:v>
                </c:pt>
                <c:pt idx="2">
                  <c:v>9</c:v>
                </c:pt>
                <c:pt idx="3">
                  <c:v>6</c:v>
                </c:pt>
                <c:pt idx="4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9929-394D-B73A-1B4FA4F89B64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 sz="1800"/>
              <a:t>mortalité en moyenne</a:t>
            </a:r>
            <a:r>
              <a:rPr lang="fr-FR" sz="1800" baseline="0"/>
              <a:t> de 2,6 ruches si rucher &lt;= 10 ruches</a:t>
            </a:r>
            <a:endParaRPr lang="fr-FR" sz="180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610-4E43-A682-83725C09098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610-4E43-A682-83725C09098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610-4E43-A682-83725C09098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5610-4E43-A682-83725C09098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'données nombres'!$A$106:$A$109</c:f>
              <c:strCache>
                <c:ptCount val="4"/>
                <c:pt idx="0">
                  <c:v>aucune</c:v>
                </c:pt>
                <c:pt idx="1">
                  <c:v>de 1 à 3</c:v>
                </c:pt>
                <c:pt idx="2">
                  <c:v>de 4 à 6</c:v>
                </c:pt>
                <c:pt idx="3">
                  <c:v>de 7 à 10</c:v>
                </c:pt>
              </c:strCache>
            </c:strRef>
          </c:cat>
          <c:val>
            <c:numRef>
              <c:f>'données nombres'!$B$106:$B$109</c:f>
              <c:numCache>
                <c:formatCode>General</c:formatCode>
                <c:ptCount val="4"/>
                <c:pt idx="0">
                  <c:v>5</c:v>
                </c:pt>
                <c:pt idx="1">
                  <c:v>15</c:v>
                </c:pt>
                <c:pt idx="2">
                  <c:v>4</c:v>
                </c:pt>
                <c:pt idx="3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5610-4E43-A682-83725C090982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l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4B9-D745-9BB0-94A3E22A75E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4B9-D745-9BB0-94A3E22A75E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4B9-D745-9BB0-94A3E22A75E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34B9-D745-9BB0-94A3E22A75E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'données nombres'!$J$88:$J$93</c:f>
              <c:strCache>
                <c:ptCount val="6"/>
                <c:pt idx="0">
                  <c:v>Dadant</c:v>
                </c:pt>
                <c:pt idx="1">
                  <c:v>Ruchettes</c:v>
                </c:pt>
                <c:pt idx="2">
                  <c:v>Langstroth</c:v>
                </c:pt>
                <c:pt idx="3">
                  <c:v>Warré</c:v>
                </c:pt>
                <c:pt idx="4">
                  <c:v>Kenyane</c:v>
                </c:pt>
                <c:pt idx="5">
                  <c:v>autres</c:v>
                </c:pt>
              </c:strCache>
            </c:strRef>
          </c:cat>
          <c:val>
            <c:numRef>
              <c:f>'données nombres'!$K$88:$K$91</c:f>
              <c:numCache>
                <c:formatCode>General</c:formatCode>
                <c:ptCount val="4"/>
                <c:pt idx="0">
                  <c:v>77</c:v>
                </c:pt>
                <c:pt idx="1">
                  <c:v>13</c:v>
                </c:pt>
                <c:pt idx="2">
                  <c:v>10</c:v>
                </c:pt>
                <c:pt idx="3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34B9-D745-9BB0-94A3E22A75E5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 sz="2000"/>
              <a:t>piégeage</a:t>
            </a:r>
            <a:r>
              <a:rPr lang="fr-FR" sz="2000" baseline="0"/>
              <a:t> de printemps</a:t>
            </a:r>
            <a:endParaRPr lang="fr-FR" sz="2000"/>
          </a:p>
        </c:rich>
      </c:tx>
      <c:layout>
        <c:manualLayout>
          <c:xMode val="edge"/>
          <c:yMode val="edge"/>
          <c:x val="0.34069065520945224"/>
          <c:y val="1.673805601317957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6A8-964A-92E2-AA47D845BA0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D6A8-964A-92E2-AA47D845BA02}"/>
              </c:ext>
            </c:extLst>
          </c:dPt>
          <c:cat>
            <c:strRef>
              <c:f>piégeage!$A$88:$A$89</c:f>
              <c:strCache>
                <c:ptCount val="2"/>
                <c:pt idx="0">
                  <c:v>oui</c:v>
                </c:pt>
                <c:pt idx="1">
                  <c:v>non</c:v>
                </c:pt>
              </c:strCache>
            </c:strRef>
          </c:cat>
          <c:val>
            <c:numRef>
              <c:f>piégeage!$B$88:$B$89</c:f>
              <c:numCache>
                <c:formatCode>General</c:formatCode>
                <c:ptCount val="2"/>
                <c:pt idx="0">
                  <c:v>68</c:v>
                </c:pt>
                <c:pt idx="1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6A8-964A-92E2-AA47D845BA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l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 sz="2000"/>
              <a:t>piégeage</a:t>
            </a:r>
            <a:r>
              <a:rPr lang="fr-FR" sz="2000" baseline="0"/>
              <a:t> d'automne</a:t>
            </a:r>
            <a:endParaRPr lang="fr-FR" sz="2000"/>
          </a:p>
        </c:rich>
      </c:tx>
      <c:layout>
        <c:manualLayout>
          <c:xMode val="edge"/>
          <c:yMode val="edge"/>
          <c:x val="0.43518356605800212"/>
          <c:y val="1.464579901153212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95E-EB48-A985-C703DA2EB8C0}"/>
              </c:ext>
            </c:extLst>
          </c:dPt>
          <c:dPt>
            <c:idx val="1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95E-EB48-A985-C703DA2EB8C0}"/>
              </c:ext>
            </c:extLst>
          </c:dPt>
          <c:dPt>
            <c:idx val="2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95E-EB48-A985-C703DA2EB8C0}"/>
              </c:ext>
            </c:extLst>
          </c:dPt>
          <c:cat>
            <c:strRef>
              <c:f>piégeage!$D$88:$D$90</c:f>
              <c:strCache>
                <c:ptCount val="3"/>
                <c:pt idx="0">
                  <c:v>Oui, j'ai piégé avec succès</c:v>
                </c:pt>
                <c:pt idx="1">
                  <c:v>Oui, j'ai piégé mais sans succès</c:v>
                </c:pt>
                <c:pt idx="2">
                  <c:v>Non, je n'ai pas piégé</c:v>
                </c:pt>
              </c:strCache>
            </c:strRef>
          </c:cat>
          <c:val>
            <c:numRef>
              <c:f>piégeage!$E$88:$E$90</c:f>
              <c:numCache>
                <c:formatCode>General</c:formatCode>
                <c:ptCount val="3"/>
                <c:pt idx="0">
                  <c:v>61</c:v>
                </c:pt>
                <c:pt idx="1">
                  <c:v>19</c:v>
                </c:pt>
                <c:pt idx="2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95E-EB48-A985-C703DA2EB8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l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508-494D-8A1F-57A0959B2B8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508-494D-8A1F-57A0959B2B8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508-494D-8A1F-57A0959B2B8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7508-494D-8A1F-57A0959B2B8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'données piégeage'!$H$98:$H$101</c:f>
              <c:strCache>
                <c:ptCount val="4"/>
                <c:pt idx="0">
                  <c:v>Le plus loin possible des ruches pour ne pas attirer les frelons</c:v>
                </c:pt>
                <c:pt idx="1">
                  <c:v>Sur le rucher, mais pas à côté des ruches</c:v>
                </c:pt>
                <c:pt idx="2">
                  <c:v>Le plus près possible des ruches</c:v>
                </c:pt>
                <c:pt idx="3">
                  <c:v>pas de piège</c:v>
                </c:pt>
              </c:strCache>
            </c:strRef>
          </c:cat>
          <c:val>
            <c:numRef>
              <c:f>'données piégeage'!$I$98:$I$101</c:f>
              <c:numCache>
                <c:formatCode>General</c:formatCode>
                <c:ptCount val="4"/>
                <c:pt idx="0">
                  <c:v>11</c:v>
                </c:pt>
                <c:pt idx="1">
                  <c:v>36</c:v>
                </c:pt>
                <c:pt idx="2">
                  <c:v>59</c:v>
                </c:pt>
                <c:pt idx="3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7508-494D-8A1F-57A0959B2B8A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F9A-DC46-B33A-B64078CB090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F9A-DC46-B33A-B64078CB090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F9A-DC46-B33A-B64078CB090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EF9A-DC46-B33A-B64078CB0905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EF9A-DC46-B33A-B64078CB0905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EF9A-DC46-B33A-B64078CB0905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EF9A-DC46-B33A-B64078CB0905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EF9A-DC46-B33A-B64078CB0905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EF9A-DC46-B33A-B64078CB0905}"/>
              </c:ext>
            </c:extLst>
          </c:dPt>
          <c:dLbls>
            <c:dLbl>
              <c:idx val="0"/>
              <c:layout>
                <c:manualLayout>
                  <c:x val="-0.1147872208908669"/>
                  <c:y val="6.9740158084708653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F9A-DC46-B33A-B64078CB090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'données piégeage'!$O$88:$O$96</c:f>
              <c:strCache>
                <c:ptCount val="9"/>
                <c:pt idx="0">
                  <c:v>Piège bouteille fabriqué maison</c:v>
                </c:pt>
                <c:pt idx="1">
                  <c:v>Piège jaune type Vespacatch</c:v>
                </c:pt>
                <c:pt idx="2">
                  <c:v>Piège rouge type Red trap (boite rouge)</c:v>
                </c:pt>
                <c:pt idx="3">
                  <c:v>Piège Jabeprode (bac plastique)</c:v>
                </c:pt>
                <c:pt idx="4">
                  <c:v>Piège à guêpe du commerce</c:v>
                </c:pt>
                <c:pt idx="5">
                  <c:v>Harpes</c:v>
                </c:pt>
                <c:pt idx="6">
                  <c:v>taptrap</c:v>
                </c:pt>
                <c:pt idx="7">
                  <c:v>Piège sélectif beevital velutina</c:v>
                </c:pt>
                <c:pt idx="8">
                  <c:v>autres</c:v>
                </c:pt>
              </c:strCache>
            </c:strRef>
          </c:cat>
          <c:val>
            <c:numRef>
              <c:f>'données piégeage'!$P$88:$P$96</c:f>
              <c:numCache>
                <c:formatCode>General</c:formatCode>
                <c:ptCount val="9"/>
                <c:pt idx="0">
                  <c:v>60</c:v>
                </c:pt>
                <c:pt idx="1">
                  <c:v>22</c:v>
                </c:pt>
                <c:pt idx="2">
                  <c:v>19</c:v>
                </c:pt>
                <c:pt idx="3">
                  <c:v>12</c:v>
                </c:pt>
                <c:pt idx="4">
                  <c:v>12</c:v>
                </c:pt>
                <c:pt idx="5">
                  <c:v>5</c:v>
                </c:pt>
                <c:pt idx="6">
                  <c:v>4</c:v>
                </c:pt>
                <c:pt idx="7">
                  <c:v>0</c:v>
                </c:pt>
                <c:pt idx="8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EF9A-DC46-B33A-B64078CB0905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90C-3D47-A589-41B5874EF38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90C-3D47-A589-41B5874EF38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90C-3D47-A589-41B5874EF38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390C-3D47-A589-41B5874EF386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390C-3D47-A589-41B5874EF386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390C-3D47-A589-41B5874EF386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390C-3D47-A589-41B5874EF386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390C-3D47-A589-41B5874EF38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'données piégeage'!$T$88:$T$95</c:f>
              <c:strCache>
                <c:ptCount val="8"/>
                <c:pt idx="0">
                  <c:v>Vin blanc + Bière + Sirop</c:v>
                </c:pt>
                <c:pt idx="1">
                  <c:v>Cire dans de l'eau</c:v>
                </c:pt>
                <c:pt idx="2">
                  <c:v>Protéines (crevettes,...)</c:v>
                </c:pt>
                <c:pt idx="3">
                  <c:v>sirop de miel</c:v>
                </c:pt>
                <c:pt idx="4">
                  <c:v>produit du commerce</c:v>
                </c:pt>
                <c:pt idx="5">
                  <c:v>jus de fonte des cires</c:v>
                </c:pt>
                <c:pt idx="6">
                  <c:v>cadres avec miel et polen</c:v>
                </c:pt>
                <c:pt idx="7">
                  <c:v>autres</c:v>
                </c:pt>
              </c:strCache>
            </c:strRef>
          </c:cat>
          <c:val>
            <c:numRef>
              <c:f>'données piégeage'!$U$88:$U$95</c:f>
              <c:numCache>
                <c:formatCode>General</c:formatCode>
                <c:ptCount val="8"/>
                <c:pt idx="0">
                  <c:v>73</c:v>
                </c:pt>
                <c:pt idx="1">
                  <c:v>15</c:v>
                </c:pt>
                <c:pt idx="2">
                  <c:v>13</c:v>
                </c:pt>
                <c:pt idx="3">
                  <c:v>5</c:v>
                </c:pt>
                <c:pt idx="4">
                  <c:v>4</c:v>
                </c:pt>
                <c:pt idx="5">
                  <c:v>3</c:v>
                </c:pt>
                <c:pt idx="6">
                  <c:v>2</c:v>
                </c:pt>
                <c:pt idx="7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390C-3D47-A589-41B5874EF386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2F1-CC4A-BEB6-B3BB1E7BDC5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2F1-CC4A-BEB6-B3BB1E7BDC5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2F1-CC4A-BEB6-B3BB1E7BDC5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02F1-CC4A-BEB6-B3BB1E7BDC5E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02F1-CC4A-BEB6-B3BB1E7BDC5E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02F1-CC4A-BEB6-B3BB1E7BDC5E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02F1-CC4A-BEB6-B3BB1E7BDC5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'données piégeage'!$X$88:$X$94</c:f>
              <c:strCache>
                <c:ptCount val="7"/>
                <c:pt idx="0">
                  <c:v>Des réducteurs d'entrée</c:v>
                </c:pt>
                <c:pt idx="1">
                  <c:v>Des muselières</c:v>
                </c:pt>
                <c:pt idx="2">
                  <c:v>Des harpes électriques</c:v>
                </c:pt>
                <c:pt idx="3">
                  <c:v>épuisettes</c:v>
                </c:pt>
                <c:pt idx="4">
                  <c:v>Des adaptateurs Norma</c:v>
                </c:pt>
                <c:pt idx="5">
                  <c:v>Des filets protecteurs</c:v>
                </c:pt>
                <c:pt idx="6">
                  <c:v>grille à reine</c:v>
                </c:pt>
              </c:strCache>
            </c:strRef>
          </c:cat>
          <c:val>
            <c:numRef>
              <c:f>'données piégeage'!$Y$88:$Y$94</c:f>
              <c:numCache>
                <c:formatCode>General</c:formatCode>
                <c:ptCount val="7"/>
                <c:pt idx="0">
                  <c:v>54</c:v>
                </c:pt>
                <c:pt idx="1">
                  <c:v>18</c:v>
                </c:pt>
                <c:pt idx="2">
                  <c:v>7</c:v>
                </c:pt>
                <c:pt idx="3">
                  <c:v>2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02F1-CC4A-BEB6-B3BB1E7BDC5E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015-AA44-B628-66C3EB202AC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015-AA44-B628-66C3EB202AC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015-AA44-B628-66C3EB202AC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'données nombres'!$O$88:$O$90</c:f>
              <c:strCache>
                <c:ptCount val="3"/>
                <c:pt idx="0">
                  <c:v>Urbain centre ville</c:v>
                </c:pt>
                <c:pt idx="1">
                  <c:v>Péri-urbain - Proche d'une ville</c:v>
                </c:pt>
                <c:pt idx="2">
                  <c:v>Campagne loin de toute activité humaine</c:v>
                </c:pt>
              </c:strCache>
            </c:strRef>
          </c:cat>
          <c:val>
            <c:numRef>
              <c:f>'données nombres'!$P$88:$P$90</c:f>
              <c:numCache>
                <c:formatCode>General</c:formatCode>
                <c:ptCount val="3"/>
                <c:pt idx="0">
                  <c:v>4</c:v>
                </c:pt>
                <c:pt idx="1">
                  <c:v>22</c:v>
                </c:pt>
                <c:pt idx="2">
                  <c:v>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015-AA44-B628-66C3EB202AC8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92D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056-FE4D-A54D-9F7B07392E4E}"/>
              </c:ext>
            </c:extLst>
          </c:dPt>
          <c:dPt>
            <c:idx val="1"/>
            <c:bubble3D val="0"/>
            <c:spPr>
              <a:solidFill>
                <a:srgbClr val="FFFF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056-FE4D-A54D-9F7B07392E4E}"/>
              </c:ext>
            </c:extLst>
          </c:dPt>
          <c:dPt>
            <c:idx val="2"/>
            <c:bubble3D val="0"/>
            <c:spPr>
              <a:solidFill>
                <a:srgbClr val="FF93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056-FE4D-A54D-9F7B07392E4E}"/>
              </c:ext>
            </c:extLst>
          </c:dPt>
          <c:dPt>
            <c:idx val="3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3056-FE4D-A54D-9F7B07392E4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données!$C$95:$C$98</c:f>
              <c:strCache>
                <c:ptCount val="4"/>
                <c:pt idx="0">
                  <c:v>Faible</c:v>
                </c:pt>
                <c:pt idx="1">
                  <c:v>Forte</c:v>
                </c:pt>
                <c:pt idx="2">
                  <c:v>Très forte</c:v>
                </c:pt>
                <c:pt idx="3">
                  <c:v>Abandon de l'apiculture</c:v>
                </c:pt>
              </c:strCache>
            </c:strRef>
          </c:cat>
          <c:val>
            <c:numRef>
              <c:f>données!$D$95:$D$98</c:f>
              <c:numCache>
                <c:formatCode>General</c:formatCode>
                <c:ptCount val="4"/>
                <c:pt idx="0">
                  <c:v>5</c:v>
                </c:pt>
                <c:pt idx="1">
                  <c:v>25</c:v>
                </c:pt>
                <c:pt idx="2">
                  <c:v>49</c:v>
                </c:pt>
                <c:pt idx="3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3056-FE4D-A54D-9F7B07392E4E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5E7-CA4B-9D29-8D5ECDE4D801}"/>
              </c:ext>
            </c:extLst>
          </c:dPt>
          <c:dPt>
            <c:idx val="1"/>
            <c:bubble3D val="0"/>
            <c:spPr>
              <a:solidFill>
                <a:srgbClr val="92D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5E7-CA4B-9D29-8D5ECDE4D801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5E7-CA4B-9D29-8D5ECDE4D801}"/>
              </c:ext>
            </c:extLst>
          </c:dPt>
          <c:dPt>
            <c:idx val="3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5E7-CA4B-9D29-8D5ECDE4D80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données!$D$104:$D$107</c:f>
              <c:strCache>
                <c:ptCount val="4"/>
                <c:pt idx="0">
                  <c:v>variable</c:v>
                </c:pt>
                <c:pt idx="1">
                  <c:v>Diminuer</c:v>
                </c:pt>
                <c:pt idx="2">
                  <c:v>Se stabiliser</c:v>
                </c:pt>
                <c:pt idx="3">
                  <c:v>Augmenter</c:v>
                </c:pt>
              </c:strCache>
            </c:strRef>
          </c:cat>
          <c:val>
            <c:numRef>
              <c:f>données!$E$104:$E$107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10</c:v>
                </c:pt>
                <c:pt idx="3">
                  <c:v>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A5E7-CA4B-9D29-8D5ECDE4D801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9491517364677247"/>
          <c:y val="0.37092751700741239"/>
          <c:w val="0.20846646886530487"/>
          <c:h val="0.3761682038949857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014-8C40-97EC-A514A5311BD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014-8C40-97EC-A514A5311BD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4014-8C40-97EC-A514A5311BD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données!$E$95:$E$97</c:f>
              <c:strCache>
                <c:ptCount val="3"/>
                <c:pt idx="0">
                  <c:v>oui</c:v>
                </c:pt>
                <c:pt idx="1">
                  <c:v>non</c:v>
                </c:pt>
                <c:pt idx="2">
                  <c:v>Je ne sais pas </c:v>
                </c:pt>
              </c:strCache>
            </c:strRef>
          </c:cat>
          <c:val>
            <c:numRef>
              <c:f>données!$F$95:$F$97</c:f>
              <c:numCache>
                <c:formatCode>General</c:formatCode>
                <c:ptCount val="3"/>
                <c:pt idx="0">
                  <c:v>33</c:v>
                </c:pt>
                <c:pt idx="1">
                  <c:v>33</c:v>
                </c:pt>
                <c:pt idx="2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014-8C40-97EC-A514A5311BD1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 sz="3200"/>
              <a:t>Races</a:t>
            </a:r>
          </a:p>
        </c:rich>
      </c:tx>
      <c:layout>
        <c:manualLayout>
          <c:xMode val="edge"/>
          <c:yMode val="edge"/>
          <c:x val="0.52742223415682066"/>
          <c:y val="8.3690280065897866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D10-454C-8542-848303D8E26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D10-454C-8542-848303D8E26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D10-454C-8542-848303D8E26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BD10-454C-8542-848303D8E26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BD10-454C-8542-848303D8E260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BD10-454C-8542-848303D8E260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BD10-454C-8542-848303D8E260}"/>
              </c:ext>
            </c:extLst>
          </c:dPt>
          <c:cat>
            <c:strRef>
              <c:f>'données races'!$A$88:$A$94</c:f>
              <c:strCache>
                <c:ptCount val="7"/>
                <c:pt idx="0">
                  <c:v>buckfast</c:v>
                </c:pt>
                <c:pt idx="1">
                  <c:v>noire</c:v>
                </c:pt>
                <c:pt idx="2">
                  <c:v>caucasienne</c:v>
                </c:pt>
                <c:pt idx="3">
                  <c:v>carnica</c:v>
                </c:pt>
                <c:pt idx="4">
                  <c:v>ligurienne</c:v>
                </c:pt>
                <c:pt idx="5">
                  <c:v>autres</c:v>
                </c:pt>
                <c:pt idx="6">
                  <c:v>je ne sais pas</c:v>
                </c:pt>
              </c:strCache>
            </c:strRef>
          </c:cat>
          <c:val>
            <c:numRef>
              <c:f>'données races'!$B$88:$B$94</c:f>
              <c:numCache>
                <c:formatCode>General</c:formatCode>
                <c:ptCount val="7"/>
                <c:pt idx="0">
                  <c:v>66</c:v>
                </c:pt>
                <c:pt idx="1">
                  <c:v>37</c:v>
                </c:pt>
                <c:pt idx="2">
                  <c:v>4</c:v>
                </c:pt>
                <c:pt idx="3">
                  <c:v>3</c:v>
                </c:pt>
                <c:pt idx="4">
                  <c:v>1</c:v>
                </c:pt>
                <c:pt idx="5">
                  <c:v>5</c:v>
                </c:pt>
                <c:pt idx="6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BD10-454C-8542-848303D8E26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l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 sz="3200"/>
              <a:t>Mortalité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676-3542-9CDF-68C099E0AB9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676-3542-9CDF-68C099E0AB9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676-3542-9CDF-68C099E0AB9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F676-3542-9CDF-68C099E0AB94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F676-3542-9CDF-68C099E0AB94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F676-3542-9CDF-68C099E0AB94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F676-3542-9CDF-68C099E0AB94}"/>
              </c:ext>
            </c:extLst>
          </c:dPt>
          <c:cat>
            <c:strRef>
              <c:f>'données races'!$E$88:$E$94</c:f>
              <c:strCache>
                <c:ptCount val="7"/>
                <c:pt idx="0">
                  <c:v>buckfast</c:v>
                </c:pt>
                <c:pt idx="1">
                  <c:v>noire</c:v>
                </c:pt>
                <c:pt idx="2">
                  <c:v>caucasienne</c:v>
                </c:pt>
                <c:pt idx="3">
                  <c:v>carnica</c:v>
                </c:pt>
                <c:pt idx="4">
                  <c:v>ligurienne</c:v>
                </c:pt>
                <c:pt idx="5">
                  <c:v>autres</c:v>
                </c:pt>
                <c:pt idx="6">
                  <c:v>je ne sais pas</c:v>
                </c:pt>
              </c:strCache>
            </c:strRef>
          </c:cat>
          <c:val>
            <c:numRef>
              <c:f>'données races'!$F$88:$F$94</c:f>
              <c:numCache>
                <c:formatCode>General</c:formatCode>
                <c:ptCount val="7"/>
                <c:pt idx="0">
                  <c:v>69</c:v>
                </c:pt>
                <c:pt idx="1">
                  <c:v>34</c:v>
                </c:pt>
                <c:pt idx="2">
                  <c:v>9</c:v>
                </c:pt>
                <c:pt idx="3">
                  <c:v>5</c:v>
                </c:pt>
                <c:pt idx="4">
                  <c:v>3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F676-3542-9CDF-68C099E0AB9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C4ECA0D-E7BD-7C56-50D4-DFA624B854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BF46015-2EA1-44A1-7CFD-352D885572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1744B53-6F80-D778-876D-70569A4D4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C72CE-300A-5943-B38A-391E700B406B}" type="datetimeFigureOut">
              <a:rPr lang="fr-FR" smtClean="0"/>
              <a:t>07/12/2023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940B350-BFFF-AFC9-7E48-8DA57CCB6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45A05FE-5434-D9FE-7F23-086B46CC3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EFF54-4952-304E-8DA5-3D1E3C2F084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35303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F4C3140-16F3-9565-1375-EA95847C8B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C377D50-C4D6-884F-382E-6F28DA765B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DB45595-CB35-2C40-0DDC-FC9E399BB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C72CE-300A-5943-B38A-391E700B406B}" type="datetimeFigureOut">
              <a:rPr lang="fr-FR" smtClean="0"/>
              <a:t>07/12/2023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A105CAF-CBA0-8672-A0D5-C6DE843C3C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A4B2016-285F-7D71-704E-BBB69D0D5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EFF54-4952-304E-8DA5-3D1E3C2F084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71649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289823A0-C19D-5DF9-1A39-300F48228C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988EC25-B45D-55CA-7CC8-D72E6F27F6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0549CB0-5348-4031-8CD4-306A75A1F9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C72CE-300A-5943-B38A-391E700B406B}" type="datetimeFigureOut">
              <a:rPr lang="fr-FR" smtClean="0"/>
              <a:t>07/12/2023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C46C7A8-2E90-BBB3-4D94-0F9C4138B8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5E9263D-CEF9-3C6B-3BAC-9351A73395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EFF54-4952-304E-8DA5-3D1E3C2F084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94585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3221DB1-FDF4-99D3-24B5-BC4D52112B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79B4FF9-A87B-454F-C15E-402F33F31B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484EA5D-0ECA-57B1-F2E9-11C94F61A1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C72CE-300A-5943-B38A-391E700B406B}" type="datetimeFigureOut">
              <a:rPr lang="fr-FR" smtClean="0"/>
              <a:t>07/12/2023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0C1AA82-88D3-8AA3-66E4-EB11EC4CC3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EADD43E-48A2-25AE-9942-090C7168E5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EFF54-4952-304E-8DA5-3D1E3C2F084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41750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7B14BE-4046-0B4B-470A-388503BE3E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F1AE997-BD50-82E2-E554-9BF70D08F2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7C48EDB-DBEE-6A01-CB03-05A2F5EBA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C72CE-300A-5943-B38A-391E700B406B}" type="datetimeFigureOut">
              <a:rPr lang="fr-FR" smtClean="0"/>
              <a:t>07/12/2023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931C54F-5AD4-D433-CA8B-9A366A8966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3EDA18C-F73E-D9D4-D7BB-260E9FE87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EFF54-4952-304E-8DA5-3D1E3C2F084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97805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70E0F8-9FC3-1CB5-D8A3-AEEBF45B96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E41FD77-4C36-132E-2F5A-0DEF7F0DD1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DC44991-825E-7EDE-7DB6-D2612C5D5F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A3F93AA-6BF3-32FE-1473-4075524FDA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C72CE-300A-5943-B38A-391E700B406B}" type="datetimeFigureOut">
              <a:rPr lang="fr-FR" smtClean="0"/>
              <a:t>07/12/2023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214C241-0128-BA12-2767-9320F52F06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7398884-9715-36F9-C38E-DCA03B6BE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EFF54-4952-304E-8DA5-3D1E3C2F084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65545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1BE3022-31D8-2979-4F8F-8291B1939F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9123527-BFDF-7E5D-F683-87F0E8ED00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FFEF11E-D78A-5B31-1AE7-342187AAA8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78D4F89-923F-BB2A-21A6-53BD8737A1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1A9B87AA-AAE5-74E8-3907-4F9E4AAFE8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CB470567-32F9-0151-8938-1D369F5D44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C72CE-300A-5943-B38A-391E700B406B}" type="datetimeFigureOut">
              <a:rPr lang="fr-FR" smtClean="0"/>
              <a:t>07/12/2023</a:t>
            </a:fld>
            <a:endParaRPr lang="fr-FR" dirty="0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EFB80005-17F9-42B1-064C-D45094B74D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5189772F-7BFA-2FF0-BC69-3695A598F5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EFF54-4952-304E-8DA5-3D1E3C2F084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95611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632568B-D19F-9103-499D-6EBDFD810B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B950F1C-316A-20D4-D9AD-B8042EAAA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C72CE-300A-5943-B38A-391E700B406B}" type="datetimeFigureOut">
              <a:rPr lang="fr-FR" smtClean="0"/>
              <a:t>07/12/2023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4894585-7621-755B-A652-0247737F6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5C66589-683A-BB3D-225F-B1DA7A74A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EFF54-4952-304E-8DA5-3D1E3C2F084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67848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AD326AA3-4C09-13BA-7272-674E476E6D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C72CE-300A-5943-B38A-391E700B406B}" type="datetimeFigureOut">
              <a:rPr lang="fr-FR" smtClean="0"/>
              <a:t>07/12/2023</a:t>
            </a:fld>
            <a:endParaRPr lang="fr-FR" dirty="0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EFA7A7D0-AD26-0FF3-01DF-740183969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116BA58-B29F-A77B-287D-6321252CCF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EFF54-4952-304E-8DA5-3D1E3C2F084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97125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389AAD9-59BD-AFFF-168C-7FE4A72F78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EFB1468-166A-B2CE-D013-F6B2D1472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1175488-C221-90F6-32F8-0E327D34B1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3C3FEDA-49BC-2D5A-E615-7E1F0E0F38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C72CE-300A-5943-B38A-391E700B406B}" type="datetimeFigureOut">
              <a:rPr lang="fr-FR" smtClean="0"/>
              <a:t>07/12/2023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AE169E2-4981-5539-CE27-2CD730BF35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0DA99D3-3968-DDD2-EB85-13FABCB6D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EFF54-4952-304E-8DA5-3D1E3C2F084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87004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0366E18-A4A4-1C48-33F1-9DA9CB46E0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815FAAF5-AFF2-3DE8-B895-78B57338BB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E4B8743-D152-E6D9-985E-D792CCD83D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AED6697-3131-A170-4E6B-DC4DB6B12F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C72CE-300A-5943-B38A-391E700B406B}" type="datetimeFigureOut">
              <a:rPr lang="fr-FR" smtClean="0"/>
              <a:t>07/12/2023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161E6BB-75E5-54D1-549C-6C01875ED3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6D3D805-CC72-8991-FA4D-8DAEDC22C9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EFF54-4952-304E-8DA5-3D1E3C2F084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74766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E5AB90B3-13F3-E6DE-0BCA-35C3F626E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26BD2EE-3004-10D5-F0F8-EFEDDDF00A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E43950C-0EDA-1DA0-EDC8-8B6E0EB7CD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5C72CE-300A-5943-B38A-391E700B406B}" type="datetimeFigureOut">
              <a:rPr lang="fr-FR" smtClean="0"/>
              <a:t>07/12/2023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26AFD3B-A34D-155B-E000-645F8D6424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D7D2C2B-EB69-19DB-CB45-C9EACFC8DC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6EFF54-4952-304E-8DA5-3D1E3C2F0846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90172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D112564-F0C0-81AE-4AF8-EA55CEE459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3022917"/>
          </a:xfrm>
        </p:spPr>
        <p:txBody>
          <a:bodyPr>
            <a:normAutofit fontScale="90000"/>
          </a:bodyPr>
          <a:lstStyle/>
          <a:p>
            <a:r>
              <a:rPr lang="fr-FR" dirty="0"/>
              <a:t>Résultats de l’enquête de novembre 2023 sur le frelon asiatique auprès des apiculteurs du Lot &amp; Garonne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62C9A05-E413-92FB-F3EF-8B726791BB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43446" y="5049838"/>
            <a:ext cx="3024554" cy="685800"/>
          </a:xfrm>
        </p:spPr>
        <p:txBody>
          <a:bodyPr>
            <a:normAutofit fontScale="85000" lnSpcReduction="20000"/>
          </a:bodyPr>
          <a:lstStyle/>
          <a:p>
            <a:r>
              <a:rPr lang="fr-FR" dirty="0"/>
              <a:t>L’Abeille Gasconne</a:t>
            </a:r>
          </a:p>
          <a:p>
            <a:r>
              <a:rPr lang="fr-FR" dirty="0"/>
              <a:t>Le 5 décembre 2023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3E892DA4-F363-519B-6EA9-AE4743D3FE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781" y="4419600"/>
            <a:ext cx="2112963" cy="167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60466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6965471-382C-B608-76F5-139735BD9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Tous les types de ruches sont attaqués</a:t>
            </a: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FC3E50C4-F97E-DBCE-DD16-587F135FE1E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Graphique 2">
            <a:extLst>
              <a:ext uri="{FF2B5EF4-FFF2-40B4-BE49-F238E27FC236}">
                <a16:creationId xmlns:a16="http://schemas.microsoft.com/office/drawing/2014/main" id="{FC3E50C4-F97E-DBCE-DD16-587F135FE1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1098860"/>
              </p:ext>
            </p:extLst>
          </p:nvPr>
        </p:nvGraphicFramePr>
        <p:xfrm>
          <a:off x="1441000" y="1690688"/>
          <a:ext cx="9310000" cy="4773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359508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09741D4-C8D9-54C9-FBD1-29291800C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Les apiculteurs piègent surtout en automne</a:t>
            </a:r>
          </a:p>
        </p:txBody>
      </p:sp>
      <p:graphicFrame>
        <p:nvGraphicFramePr>
          <p:cNvPr id="8" name="Espace réservé du contenu 7">
            <a:extLst>
              <a:ext uri="{FF2B5EF4-FFF2-40B4-BE49-F238E27FC236}">
                <a16:creationId xmlns:a16="http://schemas.microsoft.com/office/drawing/2014/main" id="{A862E0E5-A193-15A6-8C93-FD72303D4CBA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838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Espace réservé du contenu 8">
            <a:extLst>
              <a:ext uri="{FF2B5EF4-FFF2-40B4-BE49-F238E27FC236}">
                <a16:creationId xmlns:a16="http://schemas.microsoft.com/office/drawing/2014/main" id="{E2EACE40-D7D9-1642-5736-74BE5DEA297C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6172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738625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CD8A856-67E8-5158-2C2E-BFE94D6460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88% des apiculteurs piègent prés le rucher</a:t>
            </a: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A1147EC4-CF90-E40B-C335-3EBC01F453D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8338163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858926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0D746C1-8B10-20A8-2995-CE569AB855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Type de piégeage</a:t>
            </a: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758EF31A-D779-B0D8-27DB-3F6C6982366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942862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543857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9156649-3CC3-C08F-0105-B42A427C01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Appâts utilisés</a:t>
            </a:r>
          </a:p>
        </p:txBody>
      </p:sp>
      <p:graphicFrame>
        <p:nvGraphicFramePr>
          <p:cNvPr id="7" name="Espace réservé du contenu 6">
            <a:extLst>
              <a:ext uri="{FF2B5EF4-FFF2-40B4-BE49-F238E27FC236}">
                <a16:creationId xmlns:a16="http://schemas.microsoft.com/office/drawing/2014/main" id="{54B42239-2CBE-323B-4E56-9E59D24A90E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586824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418410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5950F9B-5DF6-C041-4DC8-375B0A0856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Autres équipements de piégeage</a:t>
            </a: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F4902606-14BE-FC64-496B-FAFC8D1EC92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6707025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439472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7D9C252-5647-D435-F8ED-314023530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22588"/>
            <a:ext cx="10515600" cy="1325563"/>
          </a:xfrm>
        </p:spPr>
        <p:txBody>
          <a:bodyPr/>
          <a:lstStyle/>
          <a:p>
            <a:r>
              <a:rPr lang="fr-FR" dirty="0"/>
              <a:t>Vos attentes du syndicat ?</a:t>
            </a:r>
          </a:p>
        </p:txBody>
      </p:sp>
    </p:spTree>
    <p:extLst>
      <p:ext uri="{BB962C8B-B14F-4D97-AF65-F5344CB8AC3E}">
        <p14:creationId xmlns:p14="http://schemas.microsoft.com/office/powerpoint/2010/main" val="24366545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97EFD18-C156-BA67-35F6-E51AC31D8F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Les nids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8AED215-3AC7-DEB7-6426-CCEB3D5BAE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contribuer au développement d'outils pour le repérage et destruction des nids</a:t>
            </a:r>
          </a:p>
          <a:p>
            <a:r>
              <a:rPr lang="fr-FR" dirty="0"/>
              <a:t>Avoir un moyen de signaler les nids de frelons asiatiques</a:t>
            </a:r>
          </a:p>
          <a:p>
            <a:r>
              <a:rPr lang="fr-FR" dirty="0"/>
              <a:t>mise en place par canton d'une carte en ligne pour répertorier les nids découverts</a:t>
            </a:r>
          </a:p>
          <a:p>
            <a:r>
              <a:rPr lang="fr-FR" dirty="0"/>
              <a:t>former et équiper le plus de collègues à la destruction</a:t>
            </a:r>
          </a:p>
          <a:p>
            <a:r>
              <a:rPr lang="fr-FR" dirty="0"/>
              <a:t>pourvoir faire intervenir un pro quand personne ne veut prendre en charge la destruction. </a:t>
            </a:r>
          </a:p>
        </p:txBody>
      </p:sp>
    </p:spTree>
    <p:extLst>
      <p:ext uri="{BB962C8B-B14F-4D97-AF65-F5344CB8AC3E}">
        <p14:creationId xmlns:p14="http://schemas.microsoft.com/office/powerpoint/2010/main" val="4475552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EBEDB5-6CB4-FAD1-43DE-4A4D2B0024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Les pièges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7CE865D-B3CE-3CFF-9877-7773298B44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r-FR" dirty="0"/>
              <a:t>Faire connaître les différents dispositifs, harpes électriques et différentes muselières et leur efficacité</a:t>
            </a:r>
          </a:p>
          <a:p>
            <a:r>
              <a:rPr lang="fr-FR" dirty="0"/>
              <a:t>mise à disposition de plan de harpe électrique</a:t>
            </a:r>
          </a:p>
          <a:p>
            <a:r>
              <a:rPr lang="fr-FR" dirty="0"/>
              <a:t>Achat de matériel pour fabriquer des harpes avec ateliers de montage.</a:t>
            </a:r>
          </a:p>
          <a:p>
            <a:r>
              <a:rPr lang="fr-FR" dirty="0"/>
              <a:t>Ateliers fabrication de cônes avec imprimante 3D et harpe</a:t>
            </a:r>
          </a:p>
          <a:p>
            <a:r>
              <a:rPr lang="fr-FR" dirty="0"/>
              <a:t>Définition d'appât efficace</a:t>
            </a:r>
          </a:p>
          <a:p>
            <a:r>
              <a:rPr lang="fr-FR" dirty="0"/>
              <a:t>Alertes sur les périodes de piégeage.</a:t>
            </a:r>
          </a:p>
          <a:p>
            <a:r>
              <a:rPr lang="fr-FR" dirty="0"/>
              <a:t>Achats groupés pour pièges </a:t>
            </a:r>
          </a:p>
          <a:p>
            <a:r>
              <a:rPr lang="fr-FR" dirty="0"/>
              <a:t>Trouver des phéromones efficaces pour le printemps </a:t>
            </a:r>
          </a:p>
        </p:txBody>
      </p:sp>
    </p:spTree>
    <p:extLst>
      <p:ext uri="{BB962C8B-B14F-4D97-AF65-F5344CB8AC3E}">
        <p14:creationId xmlns:p14="http://schemas.microsoft.com/office/powerpoint/2010/main" val="7141067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BE44C3D-1C44-B0E2-0558-EC930929E3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Une action politique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82B6EDC-EEA6-58F5-5C25-EAFD097D3F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demander aux collectivités de faire de l'information et de fournir à la population des pièges</a:t>
            </a:r>
          </a:p>
          <a:p>
            <a:r>
              <a:rPr lang="fr-FR" dirty="0"/>
              <a:t>pousser au maximum la population a piéger en février</a:t>
            </a:r>
          </a:p>
          <a:p>
            <a:r>
              <a:rPr lang="fr-FR" dirty="0"/>
              <a:t>action nationale et simultanée de détection et destruction des nids</a:t>
            </a:r>
          </a:p>
          <a:p>
            <a:r>
              <a:rPr lang="fr-FR" dirty="0"/>
              <a:t>monter aux créneaux pour rendre les frelons nuisibles et obliger les pouvoir public à détruire les nids</a:t>
            </a:r>
          </a:p>
        </p:txBody>
      </p:sp>
    </p:spTree>
    <p:extLst>
      <p:ext uri="{BB962C8B-B14F-4D97-AF65-F5344CB8AC3E}">
        <p14:creationId xmlns:p14="http://schemas.microsoft.com/office/powerpoint/2010/main" val="37506186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4EDFDDA-985A-79DF-9FFF-C4797F03C8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6862" y="2103437"/>
            <a:ext cx="11418276" cy="1325563"/>
          </a:xfrm>
        </p:spPr>
        <p:txBody>
          <a:bodyPr/>
          <a:lstStyle/>
          <a:p>
            <a:pPr algn="ctr"/>
            <a:r>
              <a:rPr lang="fr-FR" dirty="0"/>
              <a:t>81 réponses entre le 10 et le 22 novembre 2023</a:t>
            </a:r>
          </a:p>
        </p:txBody>
      </p:sp>
    </p:spTree>
    <p:extLst>
      <p:ext uri="{BB962C8B-B14F-4D97-AF65-F5344CB8AC3E}">
        <p14:creationId xmlns:p14="http://schemas.microsoft.com/office/powerpoint/2010/main" val="18258868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DDDBFF2-BA51-2403-37B6-D5F2B76567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Informer la population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7C82740-3B09-F368-802D-18F169D182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Campagne d'information et de sensibilisation concernant le frelon et l’intérêt des pièges auprès du public non-apiculteur </a:t>
            </a:r>
          </a:p>
          <a:p>
            <a:r>
              <a:rPr lang="fr-FR" dirty="0"/>
              <a:t>Ce que vous êtes en train de faire: mutualiser les connaissances.</a:t>
            </a:r>
          </a:p>
        </p:txBody>
      </p:sp>
    </p:spTree>
    <p:extLst>
      <p:ext uri="{BB962C8B-B14F-4D97-AF65-F5344CB8AC3E}">
        <p14:creationId xmlns:p14="http://schemas.microsoft.com/office/powerpoint/2010/main" val="15587487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C962B49-2FB6-206B-8966-972F42722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Financiers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D52B220-1462-C7A6-5C34-EB0266FEB0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que l’état prenne en charge la destruction des nids</a:t>
            </a:r>
          </a:p>
          <a:p>
            <a:r>
              <a:rPr lang="fr-FR" dirty="0"/>
              <a:t>Des aides aides pour les pertes de colonies </a:t>
            </a:r>
          </a:p>
        </p:txBody>
      </p:sp>
    </p:spTree>
    <p:extLst>
      <p:ext uri="{BB962C8B-B14F-4D97-AF65-F5344CB8AC3E}">
        <p14:creationId xmlns:p14="http://schemas.microsoft.com/office/powerpoint/2010/main" val="29181253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84A12CF-7D45-692C-ADCA-C4E8891851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Taille des ruchers</a:t>
            </a: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7859ADB2-6AD0-60A7-E759-A597E3736599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582270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0CFCA6-24D0-A327-B8DE-F48B659D7A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Localisations des ruchers</a:t>
            </a: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D23996E4-36FE-7BBB-AE28-7BCE14752FD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08972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1382A3-3320-E9C5-7542-EE28FC7043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3600" dirty="0"/>
              <a:t>92% des apiculteurs indiquent que la pression du frelon est forte, très forte ou si forte qu’ils vont abandonner</a:t>
            </a:r>
          </a:p>
        </p:txBody>
      </p:sp>
      <p:graphicFrame>
        <p:nvGraphicFramePr>
          <p:cNvPr id="3" name="Graphique 2">
            <a:extLst>
              <a:ext uri="{FF2B5EF4-FFF2-40B4-BE49-F238E27FC236}">
                <a16:creationId xmlns:a16="http://schemas.microsoft.com/office/drawing/2014/main" id="{EBD3ED3C-58F8-B86A-6BC9-6ADBDD2C12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9422822"/>
              </p:ext>
            </p:extLst>
          </p:nvPr>
        </p:nvGraphicFramePr>
        <p:xfrm>
          <a:off x="1441000" y="1863968"/>
          <a:ext cx="9310000" cy="46000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691414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AD98F95-1FF1-F37F-D975-01F944EE60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/>
              <a:t>83% des apiculteurs voient cette pression augmenter</a:t>
            </a:r>
          </a:p>
        </p:txBody>
      </p:sp>
      <p:graphicFrame>
        <p:nvGraphicFramePr>
          <p:cNvPr id="5" name="Graphique 4">
            <a:extLst>
              <a:ext uri="{FF2B5EF4-FFF2-40B4-BE49-F238E27FC236}">
                <a16:creationId xmlns:a16="http://schemas.microsoft.com/office/drawing/2014/main" id="{78176FF7-5C66-8E80-B863-0AD45C6AF5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2069243"/>
              </p:ext>
            </p:extLst>
          </p:nvPr>
        </p:nvGraphicFramePr>
        <p:xfrm>
          <a:off x="838200" y="1875692"/>
          <a:ext cx="8441554" cy="41943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Graphique 2">
            <a:extLst>
              <a:ext uri="{FF2B5EF4-FFF2-40B4-BE49-F238E27FC236}">
                <a16:creationId xmlns:a16="http://schemas.microsoft.com/office/drawing/2014/main" id="{78176FF7-5C66-8E80-B863-0AD45C6AF5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9173035"/>
              </p:ext>
            </p:extLst>
          </p:nvPr>
        </p:nvGraphicFramePr>
        <p:xfrm>
          <a:off x="1441000" y="1690688"/>
          <a:ext cx="9310000" cy="4773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547097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0604C50-044D-C62E-77F1-3A3B5CF6E9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44012"/>
            <a:ext cx="10515600" cy="1325563"/>
          </a:xfrm>
        </p:spPr>
        <p:txBody>
          <a:bodyPr>
            <a:normAutofit/>
          </a:bodyPr>
          <a:lstStyle/>
          <a:p>
            <a:r>
              <a:rPr lang="fr-FR" sz="3600" dirty="0"/>
              <a:t>Pas d’avis tranché sur la pression plus forte des frelons auprès d’un point d’eau</a:t>
            </a: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0884BB18-C4F1-C14E-EC9D-D6A839FEF02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511853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Graphique 2">
            <a:extLst>
              <a:ext uri="{FF2B5EF4-FFF2-40B4-BE49-F238E27FC236}">
                <a16:creationId xmlns:a16="http://schemas.microsoft.com/office/drawing/2014/main" id="{0884BB18-C4F1-C14E-EC9D-D6A839FEF0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9999182"/>
              </p:ext>
            </p:extLst>
          </p:nvPr>
        </p:nvGraphicFramePr>
        <p:xfrm>
          <a:off x="1441000" y="1769574"/>
          <a:ext cx="9310000" cy="469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681537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744A8B1-354E-F4E6-AD27-056F10B51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Toutes les races touchées par le frelon</a:t>
            </a:r>
          </a:p>
        </p:txBody>
      </p:sp>
      <p:graphicFrame>
        <p:nvGraphicFramePr>
          <p:cNvPr id="5" name="Espace réservé du contenu 4">
            <a:extLst>
              <a:ext uri="{FF2B5EF4-FFF2-40B4-BE49-F238E27FC236}">
                <a16:creationId xmlns:a16="http://schemas.microsoft.com/office/drawing/2014/main" id="{D4718BAF-007E-74DA-B933-E31846D329A6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838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Espace réservé du contenu 8">
            <a:extLst>
              <a:ext uri="{FF2B5EF4-FFF2-40B4-BE49-F238E27FC236}">
                <a16:creationId xmlns:a16="http://schemas.microsoft.com/office/drawing/2014/main" id="{B0FDE223-11CC-F912-4922-264A87DF4254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6172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0009718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D329AB5-F625-4C09-A609-B4965BCFD0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Taux de mortalité supérieur à 10%</a:t>
            </a:r>
          </a:p>
        </p:txBody>
      </p:sp>
      <p:graphicFrame>
        <p:nvGraphicFramePr>
          <p:cNvPr id="14" name="Espace réservé du contenu 7">
            <a:extLst>
              <a:ext uri="{FF2B5EF4-FFF2-40B4-BE49-F238E27FC236}">
                <a16:creationId xmlns:a16="http://schemas.microsoft.com/office/drawing/2014/main" id="{CAE657FD-0E0C-B44B-D850-548F9CF8E16E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6172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7" name="Espace réservé du contenu 16">
            <a:extLst>
              <a:ext uri="{FF2B5EF4-FFF2-40B4-BE49-F238E27FC236}">
                <a16:creationId xmlns:a16="http://schemas.microsoft.com/office/drawing/2014/main" id="{ABE30B1C-0612-6056-48B3-1CF0FEE98852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838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12595121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354</TotalTime>
  <Words>397</Words>
  <Application>Microsoft Office PowerPoint</Application>
  <PresentationFormat>Grand écran</PresentationFormat>
  <Paragraphs>51</Paragraphs>
  <Slides>21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5" baseType="lpstr">
      <vt:lpstr>Arial</vt:lpstr>
      <vt:lpstr>Calibri</vt:lpstr>
      <vt:lpstr>Calibri Light</vt:lpstr>
      <vt:lpstr>Thème Office</vt:lpstr>
      <vt:lpstr>Résultats de l’enquête de novembre 2023 sur le frelon asiatique auprès des apiculteurs du Lot &amp; Garonne</vt:lpstr>
      <vt:lpstr>81 réponses entre le 10 et le 22 novembre 2023</vt:lpstr>
      <vt:lpstr>Taille des ruchers</vt:lpstr>
      <vt:lpstr>Localisations des ruchers</vt:lpstr>
      <vt:lpstr>92% des apiculteurs indiquent que la pression du frelon est forte, très forte ou si forte qu’ils vont abandonner</vt:lpstr>
      <vt:lpstr>83% des apiculteurs voient cette pression augmenter</vt:lpstr>
      <vt:lpstr>Pas d’avis tranché sur la pression plus forte des frelons auprès d’un point d’eau</vt:lpstr>
      <vt:lpstr>Toutes les races touchées par le frelon</vt:lpstr>
      <vt:lpstr>Taux de mortalité supérieur à 10%</vt:lpstr>
      <vt:lpstr>Tous les types de ruches sont attaqués</vt:lpstr>
      <vt:lpstr>Les apiculteurs piègent surtout en automne</vt:lpstr>
      <vt:lpstr>88% des apiculteurs piègent prés le rucher</vt:lpstr>
      <vt:lpstr>Type de piégeage</vt:lpstr>
      <vt:lpstr>Appâts utilisés</vt:lpstr>
      <vt:lpstr>Autres équipements de piégeage</vt:lpstr>
      <vt:lpstr>Vos attentes du syndicat ?</vt:lpstr>
      <vt:lpstr>Les nids</vt:lpstr>
      <vt:lpstr>Les pièges</vt:lpstr>
      <vt:lpstr>Une action politique </vt:lpstr>
      <vt:lpstr>Informer la population</vt:lpstr>
      <vt:lpstr>Financiers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Jérôme DEQUILLACQ</dc:creator>
  <cp:lastModifiedBy>Patrick Granziera</cp:lastModifiedBy>
  <cp:revision>13</cp:revision>
  <dcterms:created xsi:type="dcterms:W3CDTF">2023-11-23T17:28:41Z</dcterms:created>
  <dcterms:modified xsi:type="dcterms:W3CDTF">2023-12-07T15:46:05Z</dcterms:modified>
</cp:coreProperties>
</file>