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96" r:id="rId4"/>
    <p:sldId id="297" r:id="rId5"/>
    <p:sldId id="277" r:id="rId6"/>
    <p:sldId id="278" r:id="rId7"/>
    <p:sldId id="279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95" r:id="rId16"/>
    <p:sldId id="280" r:id="rId17"/>
    <p:sldId id="284" r:id="rId18"/>
    <p:sldId id="282" r:id="rId19"/>
    <p:sldId id="283" r:id="rId20"/>
    <p:sldId id="285" r:id="rId21"/>
    <p:sldId id="286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4611"/>
  </p:normalViewPr>
  <p:slideViewPr>
    <p:cSldViewPr snapToGrid="0">
      <p:cViewPr varScale="1">
        <p:scale>
          <a:sx n="64" d="100"/>
          <a:sy n="64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romedequillacq\Documents\documents%20Je&#769;ro&#770;me\apiculture\abeille%20Gasconne\frelon%20asiatique\23%2011%2023%20resultats%20enquete%20frelons%20asiatiqu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22-4949-8A61-B9DDB5C7AA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22-4949-8A61-B9DDB5C7AA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22-4949-8A61-B9DDB5C7AA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22-4949-8A61-B9DDB5C7AA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nombres'!$E$88:$E$91</c:f>
              <c:strCache>
                <c:ptCount val="4"/>
                <c:pt idx="0">
                  <c:v>Au plus 10 colonies</c:v>
                </c:pt>
                <c:pt idx="1">
                  <c:v>11 - 49 colonies</c:v>
                </c:pt>
                <c:pt idx="2">
                  <c:v>50 - 199 colonies</c:v>
                </c:pt>
                <c:pt idx="3">
                  <c:v>Au moins 200 colonies</c:v>
                </c:pt>
              </c:strCache>
            </c:strRef>
          </c:cat>
          <c:val>
            <c:numRef>
              <c:f>'données nombres'!$F$88:$F$91</c:f>
              <c:numCache>
                <c:formatCode>General</c:formatCode>
                <c:ptCount val="4"/>
                <c:pt idx="0">
                  <c:v>28</c:v>
                </c:pt>
                <c:pt idx="1">
                  <c:v>40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22-4949-8A61-B9DDB5C7AAD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/>
              <a:t>mortalité</a:t>
            </a:r>
            <a:r>
              <a:rPr lang="fr-FR" sz="1800" baseline="0"/>
              <a:t> en moyenne de 5,6 ruches si rucher de 11 à 49 ruches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29-394D-B73A-1B4FA4F89B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29-394D-B73A-1B4FA4F89B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29-394D-B73A-1B4FA4F89B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929-394D-B73A-1B4FA4F89B6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929-394D-B73A-1B4FA4F89B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nombres'!$A$97:$A$101</c:f>
              <c:strCache>
                <c:ptCount val="5"/>
                <c:pt idx="0">
                  <c:v>aucune</c:v>
                </c:pt>
                <c:pt idx="1">
                  <c:v>de 1 à 3</c:v>
                </c:pt>
                <c:pt idx="2">
                  <c:v>de 4 à 6</c:v>
                </c:pt>
                <c:pt idx="3">
                  <c:v>de 7 à 10</c:v>
                </c:pt>
                <c:pt idx="4">
                  <c:v>plus de 10</c:v>
                </c:pt>
              </c:strCache>
            </c:strRef>
          </c:cat>
          <c:val>
            <c:numRef>
              <c:f>'données nombres'!$B$97:$B$101</c:f>
              <c:numCache>
                <c:formatCode>General</c:formatCode>
                <c:ptCount val="5"/>
                <c:pt idx="0">
                  <c:v>5</c:v>
                </c:pt>
                <c:pt idx="1">
                  <c:v>14</c:v>
                </c:pt>
                <c:pt idx="2">
                  <c:v>9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929-394D-B73A-1B4FA4F89B6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/>
              <a:t>mortalité en moyenne</a:t>
            </a:r>
            <a:r>
              <a:rPr lang="fr-FR" sz="1800" baseline="0"/>
              <a:t> de 2,6 ruches si rucher &lt;= 10 ruches</a:t>
            </a:r>
            <a:endParaRPr lang="fr-FR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10-4E43-A682-83725C0909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10-4E43-A682-83725C0909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10-4E43-A682-83725C0909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10-4E43-A682-83725C0909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nombres'!$A$106:$A$109</c:f>
              <c:strCache>
                <c:ptCount val="4"/>
                <c:pt idx="0">
                  <c:v>aucune</c:v>
                </c:pt>
                <c:pt idx="1">
                  <c:v>de 1 à 3</c:v>
                </c:pt>
                <c:pt idx="2">
                  <c:v>de 4 à 6</c:v>
                </c:pt>
                <c:pt idx="3">
                  <c:v>de 7 à 10</c:v>
                </c:pt>
              </c:strCache>
            </c:strRef>
          </c:cat>
          <c:val>
            <c:numRef>
              <c:f>'données nombres'!$B$106:$B$109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10-4E43-A682-83725C09098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B9-D745-9BB0-94A3E22A75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B9-D745-9BB0-94A3E22A75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B9-D745-9BB0-94A3E22A75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B9-D745-9BB0-94A3E22A75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nombres'!$J$88:$J$93</c:f>
              <c:strCache>
                <c:ptCount val="6"/>
                <c:pt idx="0">
                  <c:v>Dadant</c:v>
                </c:pt>
                <c:pt idx="1">
                  <c:v>Ruchettes</c:v>
                </c:pt>
                <c:pt idx="2">
                  <c:v>Langstroth</c:v>
                </c:pt>
                <c:pt idx="3">
                  <c:v>Warré</c:v>
                </c:pt>
                <c:pt idx="4">
                  <c:v>Kenyane</c:v>
                </c:pt>
                <c:pt idx="5">
                  <c:v>autres</c:v>
                </c:pt>
              </c:strCache>
            </c:strRef>
          </c:cat>
          <c:val>
            <c:numRef>
              <c:f>'données nombres'!$K$88:$K$91</c:f>
              <c:numCache>
                <c:formatCode>General</c:formatCode>
                <c:ptCount val="4"/>
                <c:pt idx="0">
                  <c:v>77</c:v>
                </c:pt>
                <c:pt idx="1">
                  <c:v>13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B9-D745-9BB0-94A3E22A75E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/>
              <a:t>piégeage</a:t>
            </a:r>
            <a:r>
              <a:rPr lang="fr-FR" sz="2000" baseline="0"/>
              <a:t> de printemps</a:t>
            </a:r>
            <a:endParaRPr lang="fr-FR" sz="2000"/>
          </a:p>
        </c:rich>
      </c:tx>
      <c:layout>
        <c:manualLayout>
          <c:xMode val="edge"/>
          <c:yMode val="edge"/>
          <c:x val="0.34069065520945224"/>
          <c:y val="1.6738056013179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8-964A-92E2-AA47D845BA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8-964A-92E2-AA47D845BA02}"/>
              </c:ext>
            </c:extLst>
          </c:dPt>
          <c:cat>
            <c:strRef>
              <c:f>piégeage!$A$88:$A$89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piégeage!$B$88:$B$89</c:f>
              <c:numCache>
                <c:formatCode>General</c:formatCode>
                <c:ptCount val="2"/>
                <c:pt idx="0">
                  <c:v>68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A8-964A-92E2-AA47D845B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/>
              <a:t>piégeage</a:t>
            </a:r>
            <a:r>
              <a:rPr lang="fr-FR" sz="2000" baseline="0"/>
              <a:t> d'automne</a:t>
            </a:r>
            <a:endParaRPr lang="fr-FR" sz="2000"/>
          </a:p>
        </c:rich>
      </c:tx>
      <c:layout>
        <c:manualLayout>
          <c:xMode val="edge"/>
          <c:yMode val="edge"/>
          <c:x val="0.43518356605800212"/>
          <c:y val="1.46457990115321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5E-EB48-A985-C703DA2EB8C0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5E-EB48-A985-C703DA2EB8C0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5E-EB48-A985-C703DA2EB8C0}"/>
              </c:ext>
            </c:extLst>
          </c:dPt>
          <c:cat>
            <c:strRef>
              <c:f>piégeage!$D$88:$D$90</c:f>
              <c:strCache>
                <c:ptCount val="3"/>
                <c:pt idx="0">
                  <c:v>Oui, j'ai piégé avec succès</c:v>
                </c:pt>
                <c:pt idx="1">
                  <c:v>Oui, j'ai piégé mais sans succès</c:v>
                </c:pt>
                <c:pt idx="2">
                  <c:v>Non, je n'ai pas piégé</c:v>
                </c:pt>
              </c:strCache>
            </c:strRef>
          </c:cat>
          <c:val>
            <c:numRef>
              <c:f>piégeage!$E$88:$E$90</c:f>
              <c:numCache>
                <c:formatCode>General</c:formatCode>
                <c:ptCount val="3"/>
                <c:pt idx="0">
                  <c:v>61</c:v>
                </c:pt>
                <c:pt idx="1">
                  <c:v>19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5E-EB48-A985-C703DA2EB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08-494D-8A1F-57A0959B2B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08-494D-8A1F-57A0959B2B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08-494D-8A1F-57A0959B2B8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08-494D-8A1F-57A0959B2B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piégeage'!$H$98:$H$101</c:f>
              <c:strCache>
                <c:ptCount val="4"/>
                <c:pt idx="0">
                  <c:v>Le plus loin possible des ruches pour ne pas attirer les frelons</c:v>
                </c:pt>
                <c:pt idx="1">
                  <c:v>Sur le rucher, mais pas à côté des ruches</c:v>
                </c:pt>
                <c:pt idx="2">
                  <c:v>Le plus près possible des ruches</c:v>
                </c:pt>
                <c:pt idx="3">
                  <c:v>pas de piège</c:v>
                </c:pt>
              </c:strCache>
            </c:strRef>
          </c:cat>
          <c:val>
            <c:numRef>
              <c:f>'données piégeage'!$I$98:$I$101</c:f>
              <c:numCache>
                <c:formatCode>General</c:formatCode>
                <c:ptCount val="4"/>
                <c:pt idx="0">
                  <c:v>11</c:v>
                </c:pt>
                <c:pt idx="1">
                  <c:v>36</c:v>
                </c:pt>
                <c:pt idx="2">
                  <c:v>59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08-494D-8A1F-57A0959B2B8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9A-DC46-B33A-B64078CB09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9A-DC46-B33A-B64078CB09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9A-DC46-B33A-B64078CB09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9A-DC46-B33A-B64078CB09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F9A-DC46-B33A-B64078CB090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F9A-DC46-B33A-B64078CB090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F9A-DC46-B33A-B64078CB090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F9A-DC46-B33A-B64078CB090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F9A-DC46-B33A-B64078CB0905}"/>
              </c:ext>
            </c:extLst>
          </c:dPt>
          <c:dLbls>
            <c:dLbl>
              <c:idx val="0"/>
              <c:layout>
                <c:manualLayout>
                  <c:x val="-0.1147872208908669"/>
                  <c:y val="6.97401580847086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9A-DC46-B33A-B64078CB09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piégeage'!$O$88:$O$96</c:f>
              <c:strCache>
                <c:ptCount val="9"/>
                <c:pt idx="0">
                  <c:v>Piège bouteille fabriqué maison</c:v>
                </c:pt>
                <c:pt idx="1">
                  <c:v>Piège jaune type Vespacatch</c:v>
                </c:pt>
                <c:pt idx="2">
                  <c:v>Piège rouge type Red trap (boite rouge)</c:v>
                </c:pt>
                <c:pt idx="3">
                  <c:v>Piège Jabeprode (bac plastique)</c:v>
                </c:pt>
                <c:pt idx="4">
                  <c:v>Piège à guêpe du commerce</c:v>
                </c:pt>
                <c:pt idx="5">
                  <c:v>Harpes</c:v>
                </c:pt>
                <c:pt idx="6">
                  <c:v>taptrap</c:v>
                </c:pt>
                <c:pt idx="7">
                  <c:v>Piège sélectif beevital velutina</c:v>
                </c:pt>
                <c:pt idx="8">
                  <c:v>autres</c:v>
                </c:pt>
              </c:strCache>
            </c:strRef>
          </c:cat>
          <c:val>
            <c:numRef>
              <c:f>'données piégeage'!$P$88:$P$96</c:f>
              <c:numCache>
                <c:formatCode>General</c:formatCode>
                <c:ptCount val="9"/>
                <c:pt idx="0">
                  <c:v>60</c:v>
                </c:pt>
                <c:pt idx="1">
                  <c:v>22</c:v>
                </c:pt>
                <c:pt idx="2">
                  <c:v>19</c:v>
                </c:pt>
                <c:pt idx="3">
                  <c:v>12</c:v>
                </c:pt>
                <c:pt idx="4">
                  <c:v>12</c:v>
                </c:pt>
                <c:pt idx="5">
                  <c:v>5</c:v>
                </c:pt>
                <c:pt idx="6">
                  <c:v>4</c:v>
                </c:pt>
                <c:pt idx="7">
                  <c:v>0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F9A-DC46-B33A-B64078CB090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0C-3D47-A589-41B5874EF3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0C-3D47-A589-41B5874EF3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0C-3D47-A589-41B5874EF3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0C-3D47-A589-41B5874EF3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90C-3D47-A589-41B5874EF38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90C-3D47-A589-41B5874EF38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90C-3D47-A589-41B5874EF38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90C-3D47-A589-41B5874EF3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piégeage'!$T$88:$T$95</c:f>
              <c:strCache>
                <c:ptCount val="8"/>
                <c:pt idx="0">
                  <c:v>Vin blanc + Bière + Sirop</c:v>
                </c:pt>
                <c:pt idx="1">
                  <c:v>Cire dans de l'eau</c:v>
                </c:pt>
                <c:pt idx="2">
                  <c:v>Protéines (crevettes,...)</c:v>
                </c:pt>
                <c:pt idx="3">
                  <c:v>sirop de miel</c:v>
                </c:pt>
                <c:pt idx="4">
                  <c:v>produit du commerce</c:v>
                </c:pt>
                <c:pt idx="5">
                  <c:v>jus de fonte des cires</c:v>
                </c:pt>
                <c:pt idx="6">
                  <c:v>cadres avec miel et polen</c:v>
                </c:pt>
                <c:pt idx="7">
                  <c:v>autres</c:v>
                </c:pt>
              </c:strCache>
            </c:strRef>
          </c:cat>
          <c:val>
            <c:numRef>
              <c:f>'données piégeage'!$U$88:$U$95</c:f>
              <c:numCache>
                <c:formatCode>General</c:formatCode>
                <c:ptCount val="8"/>
                <c:pt idx="0">
                  <c:v>73</c:v>
                </c:pt>
                <c:pt idx="1">
                  <c:v>15</c:v>
                </c:pt>
                <c:pt idx="2">
                  <c:v>13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90C-3D47-A589-41B5874EF38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F1-CC4A-BEB6-B3BB1E7BDC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F1-CC4A-BEB6-B3BB1E7BDC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F1-CC4A-BEB6-B3BB1E7BDC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F1-CC4A-BEB6-B3BB1E7BDC5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2F1-CC4A-BEB6-B3BB1E7BDC5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2F1-CC4A-BEB6-B3BB1E7BDC5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2F1-CC4A-BEB6-B3BB1E7BDC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piégeage'!$X$88:$X$94</c:f>
              <c:strCache>
                <c:ptCount val="7"/>
                <c:pt idx="0">
                  <c:v>Des réducteurs d'entrée</c:v>
                </c:pt>
                <c:pt idx="1">
                  <c:v>Des muselières</c:v>
                </c:pt>
                <c:pt idx="2">
                  <c:v>Des harpes électriques</c:v>
                </c:pt>
                <c:pt idx="3">
                  <c:v>épuisettes</c:v>
                </c:pt>
                <c:pt idx="4">
                  <c:v>Des adaptateurs Norma</c:v>
                </c:pt>
                <c:pt idx="5">
                  <c:v>Des filets protecteurs</c:v>
                </c:pt>
                <c:pt idx="6">
                  <c:v>grille à reine</c:v>
                </c:pt>
              </c:strCache>
            </c:strRef>
          </c:cat>
          <c:val>
            <c:numRef>
              <c:f>'données piégeage'!$Y$88:$Y$94</c:f>
              <c:numCache>
                <c:formatCode>General</c:formatCode>
                <c:ptCount val="7"/>
                <c:pt idx="0">
                  <c:v>54</c:v>
                </c:pt>
                <c:pt idx="1">
                  <c:v>18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2F1-CC4A-BEB6-B3BB1E7BDC5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15-AA44-B628-66C3EB202A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15-AA44-B628-66C3EB202AC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15-AA44-B628-66C3EB202A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'données nombres'!$O$88:$O$90</c:f>
              <c:strCache>
                <c:ptCount val="3"/>
                <c:pt idx="0">
                  <c:v>Urbain centre ville</c:v>
                </c:pt>
                <c:pt idx="1">
                  <c:v>Péri-urbain - Proche d'une ville</c:v>
                </c:pt>
                <c:pt idx="2">
                  <c:v>Campagne loin de toute activité humaine</c:v>
                </c:pt>
              </c:strCache>
            </c:strRef>
          </c:cat>
          <c:val>
            <c:numRef>
              <c:f>'données nombres'!$P$88:$P$90</c:f>
              <c:numCache>
                <c:formatCode>General</c:formatCode>
                <c:ptCount val="3"/>
                <c:pt idx="0">
                  <c:v>4</c:v>
                </c:pt>
                <c:pt idx="1">
                  <c:v>22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15-AA44-B628-66C3EB202AC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56-FE4D-A54D-9F7B07392E4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56-FE4D-A54D-9F7B07392E4E}"/>
              </c:ext>
            </c:extLst>
          </c:dPt>
          <c:dPt>
            <c:idx val="2"/>
            <c:bubble3D val="0"/>
            <c:spPr>
              <a:solidFill>
                <a:srgbClr val="FF93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56-FE4D-A54D-9F7B07392E4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56-FE4D-A54D-9F7B07392E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données!$C$95:$C$98</c:f>
              <c:strCache>
                <c:ptCount val="4"/>
                <c:pt idx="0">
                  <c:v>Faible</c:v>
                </c:pt>
                <c:pt idx="1">
                  <c:v>Forte</c:v>
                </c:pt>
                <c:pt idx="2">
                  <c:v>Très forte</c:v>
                </c:pt>
                <c:pt idx="3">
                  <c:v>Abandon de l'apiculture</c:v>
                </c:pt>
              </c:strCache>
            </c:strRef>
          </c:cat>
          <c:val>
            <c:numRef>
              <c:f>données!$D$95:$D$98</c:f>
              <c:numCache>
                <c:formatCode>General</c:formatCode>
                <c:ptCount val="4"/>
                <c:pt idx="0">
                  <c:v>5</c:v>
                </c:pt>
                <c:pt idx="1">
                  <c:v>25</c:v>
                </c:pt>
                <c:pt idx="2">
                  <c:v>49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56-FE4D-A54D-9F7B07392E4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E7-CA4B-9D29-8D5ECDE4D801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E7-CA4B-9D29-8D5ECDE4D80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5E7-CA4B-9D29-8D5ECDE4D80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5E7-CA4B-9D29-8D5ECDE4D8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données!$D$104:$D$107</c:f>
              <c:strCache>
                <c:ptCount val="4"/>
                <c:pt idx="0">
                  <c:v>variable</c:v>
                </c:pt>
                <c:pt idx="1">
                  <c:v>Diminuer</c:v>
                </c:pt>
                <c:pt idx="2">
                  <c:v>Se stabiliser</c:v>
                </c:pt>
                <c:pt idx="3">
                  <c:v>Augmenter</c:v>
                </c:pt>
              </c:strCache>
            </c:strRef>
          </c:cat>
          <c:val>
            <c:numRef>
              <c:f>données!$E$104:$E$107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10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E7-CA4B-9D29-8D5ECDE4D80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491517364677247"/>
          <c:y val="0.37092751700741239"/>
          <c:w val="0.20846646886530487"/>
          <c:h val="0.376168203894985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14-8C40-97EC-A514A5311B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14-8C40-97EC-A514A5311B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14-8C40-97EC-A514A5311B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données!$E$95:$E$97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Je ne sais pas </c:v>
                </c:pt>
              </c:strCache>
            </c:strRef>
          </c:cat>
          <c:val>
            <c:numRef>
              <c:f>données!$F$95:$F$97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14-8C40-97EC-A514A5311BD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3200"/>
              <a:t>Races</a:t>
            </a:r>
          </a:p>
        </c:rich>
      </c:tx>
      <c:layout>
        <c:manualLayout>
          <c:xMode val="edge"/>
          <c:yMode val="edge"/>
          <c:x val="0.52742223415682066"/>
          <c:y val="8.369028006589786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10-454C-8542-848303D8E2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10-454C-8542-848303D8E2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10-454C-8542-848303D8E2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10-454C-8542-848303D8E2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D10-454C-8542-848303D8E2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D10-454C-8542-848303D8E26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D10-454C-8542-848303D8E260}"/>
              </c:ext>
            </c:extLst>
          </c:dPt>
          <c:cat>
            <c:strRef>
              <c:f>'données races'!$A$88:$A$94</c:f>
              <c:strCache>
                <c:ptCount val="7"/>
                <c:pt idx="0">
                  <c:v>buckfast</c:v>
                </c:pt>
                <c:pt idx="1">
                  <c:v>noire</c:v>
                </c:pt>
                <c:pt idx="2">
                  <c:v>caucasienne</c:v>
                </c:pt>
                <c:pt idx="3">
                  <c:v>carnica</c:v>
                </c:pt>
                <c:pt idx="4">
                  <c:v>ligurienne</c:v>
                </c:pt>
                <c:pt idx="5">
                  <c:v>autres</c:v>
                </c:pt>
                <c:pt idx="6">
                  <c:v>je ne sais pas</c:v>
                </c:pt>
              </c:strCache>
            </c:strRef>
          </c:cat>
          <c:val>
            <c:numRef>
              <c:f>'données races'!$B$88:$B$94</c:f>
              <c:numCache>
                <c:formatCode>General</c:formatCode>
                <c:ptCount val="7"/>
                <c:pt idx="0">
                  <c:v>66</c:v>
                </c:pt>
                <c:pt idx="1">
                  <c:v>37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10-454C-8542-848303D8E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3200"/>
              <a:t>Mortalité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76-3542-9CDF-68C099E0AB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76-3542-9CDF-68C099E0AB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76-3542-9CDF-68C099E0AB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676-3542-9CDF-68C099E0AB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676-3542-9CDF-68C099E0AB9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676-3542-9CDF-68C099E0AB9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676-3542-9CDF-68C099E0AB94}"/>
              </c:ext>
            </c:extLst>
          </c:dPt>
          <c:cat>
            <c:strRef>
              <c:f>'données races'!$E$88:$E$94</c:f>
              <c:strCache>
                <c:ptCount val="7"/>
                <c:pt idx="0">
                  <c:v>buckfast</c:v>
                </c:pt>
                <c:pt idx="1">
                  <c:v>noire</c:v>
                </c:pt>
                <c:pt idx="2">
                  <c:v>caucasienne</c:v>
                </c:pt>
                <c:pt idx="3">
                  <c:v>carnica</c:v>
                </c:pt>
                <c:pt idx="4">
                  <c:v>ligurienne</c:v>
                </c:pt>
                <c:pt idx="5">
                  <c:v>autres</c:v>
                </c:pt>
                <c:pt idx="6">
                  <c:v>je ne sais pas</c:v>
                </c:pt>
              </c:strCache>
            </c:strRef>
          </c:cat>
          <c:val>
            <c:numRef>
              <c:f>'données races'!$F$88:$F$94</c:f>
              <c:numCache>
                <c:formatCode>General</c:formatCode>
                <c:ptCount val="7"/>
                <c:pt idx="0">
                  <c:v>69</c:v>
                </c:pt>
                <c:pt idx="1">
                  <c:v>34</c:v>
                </c:pt>
                <c:pt idx="2">
                  <c:v>9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676-3542-9CDF-68C099E0A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ECA0D-E7BD-7C56-50D4-DFA624B85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F46015-2EA1-44A1-7CFD-352D88557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744B53-6F80-D778-876D-70569A4D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40B350-BFFF-AFC9-7E48-8DA57CCB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5A05FE-5434-D9FE-7F23-086B46CC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30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C3140-16F3-9565-1375-EA95847C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377D50-C4D6-884F-382E-6F28DA765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B45595-CB35-2C40-0DDC-FC9E399B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105CAF-CBA0-8672-A0D5-C6DE843C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4B2016-285F-7D71-704E-BBB69D0D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64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9823A0-C19D-5DF9-1A39-300F48228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88EC25-B45D-55CA-7CC8-D72E6F27F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549CB0-5348-4031-8CD4-306A75A1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46C7A8-2E90-BBB3-4D94-0F9C4138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E9263D-CEF9-3C6B-3BAC-9351A733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458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221DB1-FDF4-99D3-24B5-BC4D5211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B4FF9-A87B-454F-C15E-402F33F31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84EA5D-0ECA-57B1-F2E9-11C94F61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C1AA82-88D3-8AA3-66E4-EB11EC4CC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ADD43E-48A2-25AE-9942-090C7168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175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B14BE-4046-0B4B-470A-388503BE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1AE997-BD50-82E2-E554-9BF70D08F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C48EDB-DBEE-6A01-CB03-05A2F5EB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31C54F-5AD4-D433-CA8B-9A366A89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EDA18C-F73E-D9D4-D7BB-260E9FE87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80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0E0F8-9FC3-1CB5-D8A3-AEEBF45B9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41FD77-4C36-132E-2F5A-0DEF7F0DD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DC44991-825E-7EDE-7DB6-D2612C5D5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3F93AA-6BF3-32FE-1473-4075524F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14C241-0128-BA12-2767-9320F52F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398884-9715-36F9-C38E-DCA03B6B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554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BE3022-31D8-2979-4F8F-8291B193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123527-BFDF-7E5D-F683-87F0E8ED0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FEF11E-D78A-5B31-1AE7-342187AAA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78D4F89-923F-BB2A-21A6-53BD8737A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A9B87AA-AAE5-74E8-3907-4F9E4AAFE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B470567-32F9-0151-8938-1D369F5D4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FB80005-17F9-42B1-064C-D45094B74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189772F-7BFA-2FF0-BC69-3695A598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561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2568B-D19F-9103-499D-6EBDFD81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950F1C-316A-20D4-D9AD-B8042EAAA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894585-7621-755B-A652-0247737F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C66589-683A-BB3D-225F-B1DA7A74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784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D326AA3-4C09-13BA-7272-674E476E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A7A7D0-AD26-0FF3-01DF-74018396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16BA58-B29F-A77B-287D-6321252C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712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89AAD9-59BD-AFFF-168C-7FE4A72F7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FB1468-166A-B2CE-D013-F6B2D1472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175488-C221-90F6-32F8-0E327D34B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C3FEDA-49BC-2D5A-E615-7E1F0E0F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E169E2-4981-5539-CE27-2CD730BF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DA99D3-3968-DDD2-EB85-13FABCB6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00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66E18-A4A4-1C48-33F1-9DA9CB46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5FAAF5-AFF2-3DE8-B895-78B57338B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4B8743-D152-E6D9-985E-D792CCD83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ED6697-3131-A170-4E6B-DC4DB6B1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61E6BB-75E5-54D1-549C-6C01875ED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D3D805-CC72-8991-FA4D-8DAEDC22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476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AB90B3-13F3-E6DE-0BCA-35C3F626E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6BD2EE-3004-10D5-F0F8-EFEDDDF0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43950C-0EDA-1DA0-EDC8-8B6E0EB7C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72CE-300A-5943-B38A-391E700B406B}" type="datetimeFigureOut">
              <a:rPr lang="fr-FR" smtClean="0"/>
              <a:t>07/12/2023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6AFD3B-A34D-155B-E000-645F8D642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7D2C2B-EB69-19DB-CB45-C9EACFC8D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FF54-4952-304E-8DA5-3D1E3C2F084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17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12564-F0C0-81AE-4AF8-EA55CEE45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22917"/>
          </a:xfrm>
        </p:spPr>
        <p:txBody>
          <a:bodyPr>
            <a:normAutofit fontScale="90000"/>
          </a:bodyPr>
          <a:lstStyle/>
          <a:p>
            <a:r>
              <a:rPr lang="fr-FR" dirty="0"/>
              <a:t>Résultats de l’enquête de novembre 2023 sur le frelon asiatique auprès des apiculteurs du Lot &amp; Garonne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2C9A05-E413-92FB-F3EF-8B726791B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3446" y="5049838"/>
            <a:ext cx="3024554" cy="685800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L’Abeille Gasconne</a:t>
            </a:r>
          </a:p>
          <a:p>
            <a:r>
              <a:rPr lang="fr-FR" dirty="0"/>
              <a:t>Le 5 décembre 2023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E892DA4-F363-519B-6EA9-AE4743D3F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81" y="4419600"/>
            <a:ext cx="2112963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46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965471-382C-B608-76F5-139735BD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Tous les types de ruches sont attaqués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C3E50C4-F97E-DBCE-DD16-587F135FE1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FC3E50C4-F97E-DBCE-DD16-587F135FE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98860"/>
              </p:ext>
            </p:extLst>
          </p:nvPr>
        </p:nvGraphicFramePr>
        <p:xfrm>
          <a:off x="1441000" y="1690688"/>
          <a:ext cx="9310000" cy="477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595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9741D4-C8D9-54C9-FBD1-29291800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apiculteurs piègent surtout en automne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A862E0E5-A193-15A6-8C93-FD72303D4CB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E2EACE40-D7D9-1642-5736-74BE5DEA297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3862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8A856-67E8-5158-2C2E-BFE94D646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88% des apiculteurs piègent prés le rucher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1147EC4-CF90-E40B-C335-3EBC01F453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3816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89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746C1-8B10-20A8-2995-CE569AB85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Type de piégeage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58EF31A-D779-B0D8-27DB-3F6C69823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4286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4385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56649-3CC3-C08F-0105-B42A427C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Appâts utilisés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54B42239-2CBE-323B-4E56-9E59D24A9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82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841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50F9B-5DF6-C041-4DC8-375B0A085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Autres équipements de piégeage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4902606-14BE-FC64-496B-FAFC8D1EC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0702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947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D9C252-5647-D435-F8ED-314023530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2588"/>
            <a:ext cx="10515600" cy="1325563"/>
          </a:xfrm>
        </p:spPr>
        <p:txBody>
          <a:bodyPr/>
          <a:lstStyle/>
          <a:p>
            <a:r>
              <a:rPr lang="fr-FR" dirty="0"/>
              <a:t>Vos attentes du syndicat ?</a:t>
            </a:r>
          </a:p>
        </p:txBody>
      </p:sp>
    </p:spTree>
    <p:extLst>
      <p:ext uri="{BB962C8B-B14F-4D97-AF65-F5344CB8AC3E}">
        <p14:creationId xmlns:p14="http://schemas.microsoft.com/office/powerpoint/2010/main" val="2436654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EFD18-C156-BA67-35F6-E51AC31D8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nids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AED215-3AC7-DEB7-6426-CCEB3D5BA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contribuer au développement d'outils pour le repérage et destruction des nids</a:t>
            </a:r>
          </a:p>
          <a:p>
            <a:r>
              <a:rPr lang="fr-FR" dirty="0"/>
              <a:t>Avoir un moyen de signaler les nids de frelons asiatiques</a:t>
            </a:r>
          </a:p>
          <a:p>
            <a:r>
              <a:rPr lang="fr-FR" dirty="0"/>
              <a:t>mise en place par canton d'une carte en ligne pour répertorier les nids découverts</a:t>
            </a:r>
          </a:p>
          <a:p>
            <a:r>
              <a:rPr lang="fr-FR" dirty="0"/>
              <a:t>former et équiper le plus de collègues à la destruction</a:t>
            </a:r>
          </a:p>
          <a:p>
            <a:r>
              <a:rPr lang="fr-FR" dirty="0"/>
              <a:t>pourvoir faire intervenir un pro quand personne ne veut prendre en charge la destruction. </a:t>
            </a:r>
          </a:p>
        </p:txBody>
      </p:sp>
    </p:spTree>
    <p:extLst>
      <p:ext uri="{BB962C8B-B14F-4D97-AF65-F5344CB8AC3E}">
        <p14:creationId xmlns:p14="http://schemas.microsoft.com/office/powerpoint/2010/main" val="447555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BEDB5-6CB4-FAD1-43DE-4A4D2B00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pièges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CE865D-B3CE-3CFF-9877-7773298B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Faire connaître les différents dispositifs, harpes électriques et différentes muselières et leur efficacité</a:t>
            </a:r>
          </a:p>
          <a:p>
            <a:r>
              <a:rPr lang="fr-FR" dirty="0"/>
              <a:t>mise à disposition de plan de harpe électrique</a:t>
            </a:r>
          </a:p>
          <a:p>
            <a:r>
              <a:rPr lang="fr-FR" dirty="0"/>
              <a:t>Achat de matériel pour fabriquer des harpes avec ateliers de montage.</a:t>
            </a:r>
          </a:p>
          <a:p>
            <a:r>
              <a:rPr lang="fr-FR" dirty="0"/>
              <a:t>Ateliers fabrication de cônes avec imprimante 3D et harpe</a:t>
            </a:r>
          </a:p>
          <a:p>
            <a:r>
              <a:rPr lang="fr-FR" dirty="0"/>
              <a:t>Définition d'appât efficace</a:t>
            </a:r>
          </a:p>
          <a:p>
            <a:r>
              <a:rPr lang="fr-FR" dirty="0"/>
              <a:t>Alertes sur les périodes de piégeage.</a:t>
            </a:r>
          </a:p>
          <a:p>
            <a:r>
              <a:rPr lang="fr-FR" dirty="0"/>
              <a:t>Achats groupés pour pièges </a:t>
            </a:r>
          </a:p>
          <a:p>
            <a:r>
              <a:rPr lang="fr-FR" dirty="0"/>
              <a:t>Trouver des phéromones efficaces pour le printemps </a:t>
            </a:r>
          </a:p>
        </p:txBody>
      </p:sp>
    </p:spTree>
    <p:extLst>
      <p:ext uri="{BB962C8B-B14F-4D97-AF65-F5344CB8AC3E}">
        <p14:creationId xmlns:p14="http://schemas.microsoft.com/office/powerpoint/2010/main" val="714106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44C3D-1C44-B0E2-0558-EC930929E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action politique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B6EDC-EEA6-58F5-5C25-EAFD097D3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demander aux collectivités de faire de l'information et de fournir à la population des pièges</a:t>
            </a:r>
          </a:p>
          <a:p>
            <a:r>
              <a:rPr lang="fr-FR" dirty="0"/>
              <a:t>pousser au maximum la population a piéger en février</a:t>
            </a:r>
          </a:p>
          <a:p>
            <a:r>
              <a:rPr lang="fr-FR" dirty="0"/>
              <a:t>action nationale et simultanée de détection et destruction des nids</a:t>
            </a:r>
          </a:p>
          <a:p>
            <a:r>
              <a:rPr lang="fr-FR" dirty="0"/>
              <a:t>monter aux créneaux pour rendre les frelons nuisibles et obliger les pouvoir public à détruire les nids</a:t>
            </a:r>
          </a:p>
        </p:txBody>
      </p:sp>
    </p:spTree>
    <p:extLst>
      <p:ext uri="{BB962C8B-B14F-4D97-AF65-F5344CB8AC3E}">
        <p14:creationId xmlns:p14="http://schemas.microsoft.com/office/powerpoint/2010/main" val="375061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EDFDDA-985A-79DF-9FFF-C4797F03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62" y="2103437"/>
            <a:ext cx="11418276" cy="1325563"/>
          </a:xfrm>
        </p:spPr>
        <p:txBody>
          <a:bodyPr/>
          <a:lstStyle/>
          <a:p>
            <a:pPr algn="ctr"/>
            <a:r>
              <a:rPr lang="fr-FR" dirty="0"/>
              <a:t>81 réponses entre le 10 et le 22 novembre 2023</a:t>
            </a:r>
          </a:p>
        </p:txBody>
      </p:sp>
    </p:spTree>
    <p:extLst>
      <p:ext uri="{BB962C8B-B14F-4D97-AF65-F5344CB8AC3E}">
        <p14:creationId xmlns:p14="http://schemas.microsoft.com/office/powerpoint/2010/main" val="1825886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DBFF2-BA51-2403-37B6-D5F2B7656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Informer la population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C82740-3B09-F368-802D-18F169D18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Campagne d'information et de sensibilisation concernant le frelon et l’intérêt des pièges auprès du public non-apiculteur </a:t>
            </a:r>
          </a:p>
          <a:p>
            <a:r>
              <a:rPr lang="fr-FR" dirty="0"/>
              <a:t>Ce que vous êtes en train de faire: mutualiser les connaissances.</a:t>
            </a:r>
          </a:p>
        </p:txBody>
      </p:sp>
    </p:spTree>
    <p:extLst>
      <p:ext uri="{BB962C8B-B14F-4D97-AF65-F5344CB8AC3E}">
        <p14:creationId xmlns:p14="http://schemas.microsoft.com/office/powerpoint/2010/main" val="1558748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62B49-2FB6-206B-8966-972F4272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Financiers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52B220-1462-C7A6-5C34-EB0266FE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 l’état prenne en charge la destruction des nids</a:t>
            </a:r>
          </a:p>
          <a:p>
            <a:r>
              <a:rPr lang="fr-FR" dirty="0"/>
              <a:t>Des aides aides pour les pertes de colonies </a:t>
            </a:r>
          </a:p>
        </p:txBody>
      </p:sp>
    </p:spTree>
    <p:extLst>
      <p:ext uri="{BB962C8B-B14F-4D97-AF65-F5344CB8AC3E}">
        <p14:creationId xmlns:p14="http://schemas.microsoft.com/office/powerpoint/2010/main" val="291812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4A12CF-7D45-692C-ADCA-C4E88918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Taille des ruchers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859ADB2-6AD0-60A7-E759-A597E37365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22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CFCA6-24D0-A327-B8DE-F48B659D7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Localisations des ruchers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23996E4-36FE-7BBB-AE28-7BCE14752F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89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1382A3-3320-E9C5-7542-EE28FC70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92% des apiculteurs indiquent que la pression du frelon est forte, très forte ou si forte qu’ils vont abandonner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EBD3ED3C-58F8-B86A-6BC9-6ADBDD2C1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22822"/>
              </p:ext>
            </p:extLst>
          </p:nvPr>
        </p:nvGraphicFramePr>
        <p:xfrm>
          <a:off x="1441000" y="1863968"/>
          <a:ext cx="9310000" cy="460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14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98F95-1FF1-F37F-D975-01F944EE6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83% des apiculteurs voient cette pression augmenter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78176FF7-5C66-8E80-B863-0AD45C6AF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69243"/>
              </p:ext>
            </p:extLst>
          </p:nvPr>
        </p:nvGraphicFramePr>
        <p:xfrm>
          <a:off x="838200" y="1875692"/>
          <a:ext cx="8441554" cy="419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78176FF7-5C66-8E80-B863-0AD45C6AF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173035"/>
              </p:ext>
            </p:extLst>
          </p:nvPr>
        </p:nvGraphicFramePr>
        <p:xfrm>
          <a:off x="1441000" y="1690688"/>
          <a:ext cx="9310000" cy="477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47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04C50-044D-C62E-77F1-3A3B5CF6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012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dirty="0"/>
              <a:t>Pas d’avis tranché sur la pression plus forte des frelons auprès d’un point d’eau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884BB18-C4F1-C14E-EC9D-D6A839FEF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1185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0884BB18-C4F1-C14E-EC9D-D6A839FEF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999182"/>
              </p:ext>
            </p:extLst>
          </p:nvPr>
        </p:nvGraphicFramePr>
        <p:xfrm>
          <a:off x="1441000" y="1769574"/>
          <a:ext cx="9310000" cy="469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815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44A8B1-354E-F4E6-AD27-056F10B5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Toutes les races touchées par le frelon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4718BAF-007E-74DA-B933-E31846D329A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B0FDE223-11CC-F912-4922-264A87DF425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097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329AB5-F625-4C09-A609-B4965BCF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Taux de mortalité supérieur à 10%</a:t>
            </a:r>
          </a:p>
        </p:txBody>
      </p:sp>
      <p:graphicFrame>
        <p:nvGraphicFramePr>
          <p:cNvPr id="14" name="Espace réservé du contenu 7">
            <a:extLst>
              <a:ext uri="{FF2B5EF4-FFF2-40B4-BE49-F238E27FC236}">
                <a16:creationId xmlns:a16="http://schemas.microsoft.com/office/drawing/2014/main" id="{CAE657FD-0E0C-B44B-D850-548F9CF8E16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Espace réservé du contenu 16">
            <a:extLst>
              <a:ext uri="{FF2B5EF4-FFF2-40B4-BE49-F238E27FC236}">
                <a16:creationId xmlns:a16="http://schemas.microsoft.com/office/drawing/2014/main" id="{ABE30B1C-0612-6056-48B3-1CF0FEE9885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59512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397</Words>
  <Application>Microsoft Office PowerPoint</Application>
  <PresentationFormat>Grand écran</PresentationFormat>
  <Paragraphs>51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Thème Office</vt:lpstr>
      <vt:lpstr>Résultats de l’enquête de novembre 2023 sur le frelon asiatique auprès des apiculteurs du Lot &amp; Garonne</vt:lpstr>
      <vt:lpstr>81 réponses entre le 10 et le 22 novembre 2023</vt:lpstr>
      <vt:lpstr>Taille des ruchers</vt:lpstr>
      <vt:lpstr>Localisations des ruchers</vt:lpstr>
      <vt:lpstr>92% des apiculteurs indiquent que la pression du frelon est forte, très forte ou si forte qu’ils vont abandonner</vt:lpstr>
      <vt:lpstr>83% des apiculteurs voient cette pression augmenter</vt:lpstr>
      <vt:lpstr>Pas d’avis tranché sur la pression plus forte des frelons auprès d’un point d’eau</vt:lpstr>
      <vt:lpstr>Toutes les races touchées par le frelon</vt:lpstr>
      <vt:lpstr>Taux de mortalité supérieur à 10%</vt:lpstr>
      <vt:lpstr>Tous les types de ruches sont attaqués</vt:lpstr>
      <vt:lpstr>Les apiculteurs piègent surtout en automne</vt:lpstr>
      <vt:lpstr>88% des apiculteurs piègent prés le rucher</vt:lpstr>
      <vt:lpstr>Type de piégeage</vt:lpstr>
      <vt:lpstr>Appâts utilisés</vt:lpstr>
      <vt:lpstr>Autres équipements de piégeage</vt:lpstr>
      <vt:lpstr>Vos attentes du syndicat ?</vt:lpstr>
      <vt:lpstr>Les nids</vt:lpstr>
      <vt:lpstr>Les pièges</vt:lpstr>
      <vt:lpstr>Une action politique </vt:lpstr>
      <vt:lpstr>Informer la population</vt:lpstr>
      <vt:lpstr>Financiers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DEQUILLACQ</dc:creator>
  <cp:lastModifiedBy>Patrick Granziera</cp:lastModifiedBy>
  <cp:revision>13</cp:revision>
  <dcterms:created xsi:type="dcterms:W3CDTF">2023-11-23T17:28:41Z</dcterms:created>
  <dcterms:modified xsi:type="dcterms:W3CDTF">2023-12-07T15:46:05Z</dcterms:modified>
</cp:coreProperties>
</file>